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FD510-246A-4B3C-80ED-4A32C11778E3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F607E-3F00-4866-A2F0-EB91DE791B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6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07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00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83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83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9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43926-C7D8-4C35-8DD6-F5B46344B79B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68AE5-F5F3-4BCF-A2F4-8B7F12D4A2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14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9174A-212E-4A64-85B2-F8B076F988C2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E9FD-F707-4437-8EC2-E588535986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4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8DDF7-25F5-4448-B167-7A8285E9E263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542D9-F50B-4C20-A578-B0BC978BE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0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2836-2A26-4E64-94E9-EC276D314C0C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913F1-0ADB-4182-9FDF-9F7A5FACF1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4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BBEA9-0222-495F-862E-30D819518D3C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B614C-F7D0-4AB8-BE33-25A1D3BE99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0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4DFB-AA07-4AA1-B2D9-60AC2F76B3EC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6BB5-2D39-40A6-B7BF-B54B333B07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7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2539F-A242-488C-8E76-DCD81E5B9980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50B4-284E-4EFE-98AB-D75EA3218D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2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B3EE2-D245-4CD8-9020-2C72E21AD49F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EBF5A-1369-412D-8B1D-D2D12DED00D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AC54E-F687-47EA-9128-98232D84D432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AE8CC-5E5B-4382-943B-DAB95A7E77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6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E36049-7453-4800-A64F-8509CF1CFD87}" type="datetimeFigureOut">
              <a:rPr lang="cs-CZ" smtClean="0"/>
              <a:pPr>
                <a:defRPr/>
              </a:pPr>
              <a:t>20. 6. 2013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30B00A-87E1-4D02-8315-0A4C29674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4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trebic.eu/bazilika-svateho-prokopa/" TargetMode="External"/><Relationship Id="rId7" Type="http://schemas.openxmlformats.org/officeDocument/2006/relationships/hyperlink" Target="http://www.atlasceska.cz/ceska-republika/pamatky-unesco/" TargetMode="External"/><Relationship Id="rId2" Type="http://schemas.openxmlformats.org/officeDocument/2006/relationships/hyperlink" Target="http://www.kudyznudy.cz/Aktivity-a-akce/Aktivity/Poutni-kostel-sv--Jana-Nepomuckeho-na-Zelene-hore-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tlasceska.cz/stredocesky-kraj/kutna-hora/" TargetMode="External"/><Relationship Id="rId5" Type="http://schemas.openxmlformats.org/officeDocument/2006/relationships/hyperlink" Target="http://www.sharkan.net/foto_index.php?fid=1577&amp;gal=54" TargetMode="External"/><Relationship Id="rId4" Type="http://schemas.openxmlformats.org/officeDocument/2006/relationships/hyperlink" Target="http://www.unesco-czech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61457"/>
              </p:ext>
            </p:extLst>
          </p:nvPr>
        </p:nvGraphicFramePr>
        <p:xfrm>
          <a:off x="0" y="1484784"/>
          <a:ext cx="9143999" cy="673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90"/>
                <a:gridCol w="7181409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Anotace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Žáci pracují s využitím interaktivní </a:t>
                      </a:r>
                      <a:r>
                        <a:rPr lang="cs-CZ" sz="1000" dirty="0" smtClean="0">
                          <a:effectLst/>
                        </a:rPr>
                        <a:t>tabule seznamují se s městy , která jsou na seznamu UNESCO a</a:t>
                      </a:r>
                      <a:r>
                        <a:rPr lang="cs-CZ" sz="1000" baseline="0" dirty="0" smtClean="0">
                          <a:effectLst/>
                        </a:rPr>
                        <a:t> říkají , co více o těchto městech ví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VY_32_INOVACE_ICT2.5_3-50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Autor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 Mgr. </a:t>
                      </a:r>
                      <a:r>
                        <a:rPr lang="cs-CZ" sz="1000" dirty="0" smtClean="0">
                          <a:effectLst/>
                        </a:rPr>
                        <a:t>Rita Sobková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54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čeština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smtClean="0">
                          <a:effectLst/>
                        </a:rPr>
                        <a:t>Čeština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894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Očekávaný výstup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smtClean="0">
                          <a:effectLst/>
                        </a:rPr>
                        <a:t>Získají informace o městech</a:t>
                      </a:r>
                      <a:r>
                        <a:rPr lang="cs-CZ" sz="1000" baseline="0" dirty="0" smtClean="0">
                          <a:effectLst/>
                        </a:rPr>
                        <a:t> a místech chráněných </a:t>
                      </a:r>
                      <a:r>
                        <a:rPr lang="cs-CZ" sz="1000" baseline="0" dirty="0" smtClean="0">
                          <a:effectLst/>
                        </a:rPr>
                        <a:t>dědictvím UNESCO</a:t>
                      </a:r>
                      <a:r>
                        <a:rPr lang="cs-CZ" sz="1000" dirty="0" smtClean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54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Speciální vzdělávací potřeby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žádné –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65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Klíčová slova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 smtClean="0">
                          <a:effectLst/>
                        </a:rPr>
                        <a:t>Unesco</a:t>
                      </a:r>
                      <a:r>
                        <a:rPr lang="cs-CZ" sz="900" dirty="0" smtClean="0">
                          <a:effectLst/>
                        </a:rPr>
                        <a:t>, Český</a:t>
                      </a:r>
                      <a:r>
                        <a:rPr lang="cs-CZ" sz="900" baseline="0" dirty="0" smtClean="0">
                          <a:effectLst/>
                        </a:rPr>
                        <a:t> Krumlov, Praha, Litomyšl, Olomouc</a:t>
                      </a:r>
                      <a:endParaRPr lang="cs-CZ" sz="900" dirty="0">
                        <a:effectLst/>
                      </a:endParaRPr>
                    </a:p>
                  </a:txBody>
                  <a:tcPr marL="5613" marR="5613" marT="5613" marB="5613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Druh učebního materiálu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Prezentace 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54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Druh interaktivity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Aktivita 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346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Cílová skupina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Žák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Stupeň a typ vzdělávání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základní vzdělávání – druhý stupeň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Typická věková skupina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12 - 15 let 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  <a:tr h="35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Celková velikost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3" marR="5613" marT="5613" marB="5613" anchor="ctr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43408"/>
            <a:ext cx="57531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188640"/>
            <a:ext cx="36569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Olomouc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388" y="1196975"/>
            <a:ext cx="882015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Olomoucký čestný sloup Nejsvětější Trojice je vůbec největším seskupením barokních soch v rámci jedné skulptury ve střední Evropě. V roce 2000 byl zapsán na </a:t>
            </a:r>
            <a:r>
              <a:rPr lang="cs-CZ" sz="2000" dirty="0" smtClean="0"/>
              <a:t>seznam </a:t>
            </a:r>
            <a:r>
              <a:rPr lang="en-US" sz="2000" dirty="0" smtClean="0"/>
              <a:t>UNESCO</a:t>
            </a:r>
            <a:r>
              <a:rPr lang="cs-CZ" sz="2000" dirty="0" smtClean="0"/>
              <a:t>.</a:t>
            </a:r>
            <a:endParaRPr lang="cs-CZ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Sloup</a:t>
            </a:r>
            <a:r>
              <a:rPr lang="en-US" sz="2000" dirty="0" smtClean="0"/>
              <a:t> </a:t>
            </a:r>
            <a:r>
              <a:rPr lang="en-US" sz="2000" dirty="0" err="1"/>
              <a:t>Nejsvětější</a:t>
            </a:r>
            <a:r>
              <a:rPr lang="en-US" sz="2000" dirty="0"/>
              <a:t> </a:t>
            </a:r>
            <a:r>
              <a:rPr lang="en-US" sz="2000" dirty="0" err="1"/>
              <a:t>Trojice</a:t>
            </a:r>
            <a:r>
              <a:rPr lang="en-US" sz="2000" dirty="0"/>
              <a:t> </a:t>
            </a:r>
            <a:r>
              <a:rPr lang="en-US" sz="2000" dirty="0" err="1"/>
              <a:t>vznikl</a:t>
            </a:r>
            <a:r>
              <a:rPr lang="en-US" sz="2000" dirty="0"/>
              <a:t> z </a:t>
            </a:r>
            <a:r>
              <a:rPr lang="en-US" sz="2000" dirty="0" err="1"/>
              <a:t>iniciativy</a:t>
            </a:r>
            <a:r>
              <a:rPr lang="en-US" sz="2000" dirty="0"/>
              <a:t> </a:t>
            </a:r>
            <a:r>
              <a:rPr lang="en-US" sz="2000" dirty="0" err="1"/>
              <a:t>místního</a:t>
            </a:r>
            <a:r>
              <a:rPr lang="en-US" sz="2000" dirty="0"/>
              <a:t> </a:t>
            </a:r>
            <a:r>
              <a:rPr lang="en-US" sz="2000" dirty="0" err="1"/>
              <a:t>kamenického</a:t>
            </a:r>
            <a:r>
              <a:rPr lang="en-US" sz="2000" dirty="0"/>
              <a:t> </a:t>
            </a:r>
            <a:r>
              <a:rPr lang="en-US" sz="2000" dirty="0" err="1"/>
              <a:t>mistra</a:t>
            </a:r>
            <a:r>
              <a:rPr lang="en-US" sz="2000" dirty="0"/>
              <a:t> </a:t>
            </a:r>
            <a:r>
              <a:rPr lang="en-US" sz="2000" dirty="0" err="1"/>
              <a:t>Václava</a:t>
            </a:r>
            <a:r>
              <a:rPr lang="en-US" sz="2000" dirty="0"/>
              <a:t> </a:t>
            </a:r>
            <a:r>
              <a:rPr lang="en-US" sz="2000" dirty="0" err="1"/>
              <a:t>Rendera</a:t>
            </a:r>
            <a:r>
              <a:rPr lang="en-US" sz="20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21507" name="Picture 2" descr="http://files.nejlepsipruvodce.webnode.cz/200000031-50635512c2/Troji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49563"/>
            <a:ext cx="266382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1800" y="404664"/>
            <a:ext cx="24288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praha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0825" y="1268413"/>
            <a:ext cx="871378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/>
              <a:t>Od roku 1992 je historické jádro Prahy zapsáno </a:t>
            </a:r>
            <a:r>
              <a:rPr lang="pl-PL" sz="2000" dirty="0" smtClean="0"/>
              <a:t>do </a:t>
            </a:r>
            <a:r>
              <a:rPr lang="pl-PL" sz="2000" dirty="0"/>
              <a:t>seznamu UNESCO. Praha má pověst jednoho z nejkrásnějších měst na světě již od středověku a byl jí vzdáván hold mnohými významnými osobnostmi. Proto má Praha tolik přirovnání jako „</a:t>
            </a:r>
            <a:r>
              <a:rPr lang="pl-PL" sz="2000" dirty="0" smtClean="0"/>
              <a:t>Praha - </a:t>
            </a:r>
            <a:r>
              <a:rPr lang="pl-PL" sz="2000" dirty="0"/>
              <a:t>Matka měst" nebo „Praha stověžatá".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/>
          </a:p>
        </p:txBody>
      </p:sp>
      <p:pic>
        <p:nvPicPr>
          <p:cNvPr id="22531" name="Picture 4" descr="http://www.people.cz/travel/articles_photo/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284538"/>
            <a:ext cx="61468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19872" y="188640"/>
            <a:ext cx="1720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telč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288" y="1268413"/>
            <a:ext cx="82804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Důvodem proč se Telč napsala na seznam </a:t>
            </a:r>
            <a:r>
              <a:rPr lang="cs-CZ" sz="2000" dirty="0" smtClean="0"/>
              <a:t>UNESCO je </a:t>
            </a:r>
            <a:r>
              <a:rPr lang="cs-CZ" sz="2000" dirty="0"/>
              <a:t>historické jádro, které představuje dobře zachovaný goticko-renesanční urbanistický celek. Na listinu UNESCO byl areál zapsán v roce 1992.</a:t>
            </a:r>
          </a:p>
        </p:txBody>
      </p:sp>
      <p:pic>
        <p:nvPicPr>
          <p:cNvPr id="23555" name="Picture 2" descr="http://www.happy-art.ch/Fotos/Czech-Republic/Telc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60613"/>
            <a:ext cx="6192837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3808" y="188640"/>
            <a:ext cx="2432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třebíč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850" y="1484313"/>
            <a:ext cx="842486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Třebíč je město s bohatou historií a na seznam UNESCO bylo město zapsáno v roce 2003. Mezi památky patří Židovská čtvrť a Židovský hřbitov společně s románsko-gotickou bazilikou sv. Prokopa.</a:t>
            </a:r>
          </a:p>
        </p:txBody>
      </p:sp>
      <p:pic>
        <p:nvPicPr>
          <p:cNvPr id="24579" name="Picture 2" descr="http://www.nabucco-trebic.cz/data_2/1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08275"/>
            <a:ext cx="55292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260648"/>
            <a:ext cx="6789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Žďár nad </a:t>
            </a: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sázavou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650" y="1341438"/>
            <a:ext cx="76327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Poutní kostel na Zelené Hoře u Žďáru nad Sázavou je jedinečná stavba ve stylu barokní gotiky, která byla roku 1994 zapsaná na seznam </a:t>
            </a:r>
            <a:r>
              <a:rPr lang="cs-CZ" sz="2000" dirty="0" smtClean="0"/>
              <a:t>UNESCO.</a:t>
            </a:r>
            <a:endParaRPr lang="cs-CZ" sz="2000" dirty="0"/>
          </a:p>
        </p:txBody>
      </p:sp>
      <p:pic>
        <p:nvPicPr>
          <p:cNvPr id="25603" name="Picture 4" descr="http://www.askino.cz/hornik/obrazky/47b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153" y="2514561"/>
            <a:ext cx="66055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4" cy="1320800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http://www.kudyznudy.cz/Aktivity-a-akce/Aktivity/Poutni-kostel-sv--Jana-Nepomuckeho-na-Zelene-hore-.aspx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61156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http://www.visittrebic.eu/bazilika-svateho-prokopa/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37925" y="3333509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http://www.unesco-czech.cz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24690" y="2719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5"/>
              </a:rPr>
              <a:t>http://www.sharkan.net/foto_index.php?fid=1577&amp;gal=54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00949" y="4011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6"/>
              </a:rPr>
              <a:t>http://www.atlasceska.cz/stredocesky-kraj/kutna-hora/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00949" y="1188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7"/>
              </a:rPr>
              <a:t>http://www.atlasceska.cz/ceska-republika/pamatky-unesco/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71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délník 5"/>
          <p:cNvSpPr>
            <a:spLocks noChangeArrowheads="1"/>
          </p:cNvSpPr>
          <p:nvPr/>
        </p:nvSpPr>
        <p:spPr bwMode="auto">
          <a:xfrm>
            <a:off x="2771800" y="1556792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Constantia" pitchFamily="18" charset="0"/>
              </a:rPr>
              <a:t>Brno</a:t>
            </a:r>
          </a:p>
          <a:p>
            <a:r>
              <a:rPr lang="cs-CZ" sz="2800" dirty="0">
                <a:latin typeface="Constantia" pitchFamily="18" charset="0"/>
              </a:rPr>
              <a:t>Český Krumlov</a:t>
            </a:r>
          </a:p>
          <a:p>
            <a:r>
              <a:rPr lang="cs-CZ" sz="2800" dirty="0">
                <a:latin typeface="Constantia" pitchFamily="18" charset="0"/>
              </a:rPr>
              <a:t>Holašovice</a:t>
            </a:r>
          </a:p>
          <a:p>
            <a:r>
              <a:rPr lang="cs-CZ" sz="2800" dirty="0">
                <a:latin typeface="Constantia" pitchFamily="18" charset="0"/>
              </a:rPr>
              <a:t>Kroměříž</a:t>
            </a:r>
          </a:p>
          <a:p>
            <a:r>
              <a:rPr lang="cs-CZ" sz="2800" dirty="0">
                <a:latin typeface="Constantia" pitchFamily="18" charset="0"/>
              </a:rPr>
              <a:t>Kutná Hora</a:t>
            </a:r>
          </a:p>
          <a:p>
            <a:r>
              <a:rPr lang="cs-CZ" sz="2800" dirty="0">
                <a:latin typeface="Constantia" pitchFamily="18" charset="0"/>
              </a:rPr>
              <a:t>Lednicko-valtický areál</a:t>
            </a:r>
          </a:p>
          <a:p>
            <a:r>
              <a:rPr lang="cs-CZ" sz="2800" dirty="0">
                <a:latin typeface="Constantia" pitchFamily="18" charset="0"/>
              </a:rPr>
              <a:t>Litomyšl</a:t>
            </a:r>
          </a:p>
          <a:p>
            <a:r>
              <a:rPr lang="cs-CZ" sz="2800" dirty="0">
                <a:latin typeface="Constantia" pitchFamily="18" charset="0"/>
              </a:rPr>
              <a:t>Olomouc</a:t>
            </a:r>
          </a:p>
          <a:p>
            <a:r>
              <a:rPr lang="cs-CZ" sz="2800" dirty="0">
                <a:latin typeface="Constantia" pitchFamily="18" charset="0"/>
              </a:rPr>
              <a:t>Praha</a:t>
            </a:r>
          </a:p>
          <a:p>
            <a:r>
              <a:rPr lang="cs-CZ" sz="2800" dirty="0">
                <a:latin typeface="Constantia" pitchFamily="18" charset="0"/>
              </a:rPr>
              <a:t>Telč</a:t>
            </a:r>
          </a:p>
          <a:p>
            <a:r>
              <a:rPr lang="cs-CZ" sz="2800" dirty="0">
                <a:latin typeface="Constantia" pitchFamily="18" charset="0"/>
              </a:rPr>
              <a:t>Třebíč</a:t>
            </a:r>
          </a:p>
          <a:p>
            <a:r>
              <a:rPr lang="cs-CZ" sz="2800" dirty="0">
                <a:latin typeface="Constantia" pitchFamily="18" charset="0"/>
              </a:rPr>
              <a:t>Žďár nad Sázavou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1600" y="332656"/>
            <a:ext cx="66652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MĚSTA UNESCO V ČR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ovéPole 6"/>
          <p:cNvSpPr txBox="1">
            <a:spLocks noChangeArrowheads="1"/>
          </p:cNvSpPr>
          <p:nvPr/>
        </p:nvSpPr>
        <p:spPr bwMode="auto">
          <a:xfrm>
            <a:off x="755650" y="1557338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2195" y="1111970"/>
            <a:ext cx="8569325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Brněnská vila  se stala první  památkou moderní architektury v České republice a čtvrtou na světě</a:t>
            </a:r>
            <a:r>
              <a:rPr lang="cs-CZ" sz="2400" dirty="0" smtClean="0">
                <a:solidFill>
                  <a:schemeClr val="tx1"/>
                </a:solidFill>
              </a:rPr>
              <a:t>. Na </a:t>
            </a:r>
            <a:r>
              <a:rPr lang="cs-CZ" sz="2400" dirty="0">
                <a:solidFill>
                  <a:schemeClr val="tx1"/>
                </a:solidFill>
              </a:rPr>
              <a:t>listinu </a:t>
            </a:r>
            <a:r>
              <a:rPr lang="cs-CZ" sz="2400" dirty="0" smtClean="0">
                <a:solidFill>
                  <a:schemeClr val="tx1"/>
                </a:solidFill>
              </a:rPr>
              <a:t>UNESCO  </a:t>
            </a:r>
            <a:r>
              <a:rPr lang="cs-CZ" sz="2400" dirty="0">
                <a:solidFill>
                  <a:schemeClr val="tx1"/>
                </a:solidFill>
              </a:rPr>
              <a:t>byla zapsána v roce </a:t>
            </a:r>
            <a:r>
              <a:rPr lang="cs-CZ" sz="2400" dirty="0" smtClean="0">
                <a:solidFill>
                  <a:schemeClr val="tx1"/>
                </a:solidFill>
              </a:rPr>
              <a:t>2002</a:t>
            </a:r>
            <a:r>
              <a:rPr lang="cs-CZ" sz="2400" dirty="0">
                <a:solidFill>
                  <a:schemeClr val="tx1"/>
                </a:solidFill>
              </a:rPr>
              <a:t>. Autorem projektu vily je slavný německý architekt </a:t>
            </a:r>
            <a:r>
              <a:rPr lang="cs-CZ" sz="2400" dirty="0" err="1">
                <a:solidFill>
                  <a:schemeClr val="tx1"/>
                </a:solidFill>
              </a:rPr>
              <a:t>Ludwig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Mies</a:t>
            </a:r>
            <a:r>
              <a:rPr lang="cs-CZ" sz="2400" dirty="0">
                <a:solidFill>
                  <a:schemeClr val="tx1"/>
                </a:solidFill>
              </a:rPr>
              <a:t> van der </a:t>
            </a:r>
            <a:r>
              <a:rPr lang="cs-CZ" sz="2400" dirty="0" err="1">
                <a:solidFill>
                  <a:schemeClr val="tx1"/>
                </a:solidFill>
              </a:rPr>
              <a:t>Rohe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4339" name="Picture 2" descr="http://www.prague-transfers-services.cz/data/photos/2f7aefe905e8987f16737b47d0414a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747" y="2681630"/>
            <a:ext cx="72040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52195" y="188640"/>
            <a:ext cx="88918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Brno Vila   </a:t>
            </a: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Tugendhat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88640"/>
            <a:ext cx="5615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Český </a:t>
            </a: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krumlov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188" y="1196975"/>
            <a:ext cx="799306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</a:rPr>
              <a:t>Středověké centrum města je </a:t>
            </a:r>
            <a:r>
              <a:rPr lang="pl-PL" sz="2000" dirty="0" smtClean="0">
                <a:solidFill>
                  <a:schemeClr val="tx1"/>
                </a:solidFill>
              </a:rPr>
              <a:t>od </a:t>
            </a:r>
            <a:r>
              <a:rPr lang="pl-PL" sz="2000" dirty="0">
                <a:solidFill>
                  <a:schemeClr val="tx1"/>
                </a:solidFill>
              </a:rPr>
              <a:t>roku 1992 </a:t>
            </a:r>
            <a:r>
              <a:rPr lang="pl-PL" sz="2000" dirty="0" smtClean="0">
                <a:solidFill>
                  <a:schemeClr val="tx1"/>
                </a:solidFill>
              </a:rPr>
              <a:t>zapsáno </a:t>
            </a:r>
            <a:r>
              <a:rPr lang="pl-PL" sz="2000" dirty="0">
                <a:solidFill>
                  <a:schemeClr val="tx1"/>
                </a:solidFill>
              </a:rPr>
              <a:t>na seznamu UNESCO. Nad meandry řeky Vltavy je soubor městské </a:t>
            </a:r>
            <a:r>
              <a:rPr lang="pl-PL" sz="2000" dirty="0" smtClean="0">
                <a:solidFill>
                  <a:schemeClr val="tx1"/>
                </a:solidFill>
              </a:rPr>
              <a:t>zástavby ( </a:t>
            </a:r>
            <a:r>
              <a:rPr lang="pl-PL" sz="2000" dirty="0">
                <a:solidFill>
                  <a:schemeClr val="tx1"/>
                </a:solidFill>
              </a:rPr>
              <a:t>především ze 16. </a:t>
            </a:r>
            <a:r>
              <a:rPr lang="pl-PL" sz="2000" dirty="0" smtClean="0">
                <a:solidFill>
                  <a:schemeClr val="tx1"/>
                </a:solidFill>
              </a:rPr>
              <a:t>století) </a:t>
            </a:r>
            <a:r>
              <a:rPr lang="pl-PL" sz="2000" dirty="0">
                <a:solidFill>
                  <a:schemeClr val="tx1"/>
                </a:solidFill>
              </a:rPr>
              <a:t>spolu s rozsáhlým areálem hradu a zámku, který je po Pražském hradu druhým největším zámeckým </a:t>
            </a:r>
            <a:r>
              <a:rPr lang="pl-PL" sz="2000" dirty="0" smtClean="0">
                <a:solidFill>
                  <a:schemeClr val="tx1"/>
                </a:solidFill>
              </a:rPr>
              <a:t>komplexem u nás.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363" name="Picture 2" descr="http://www.yellow-net.com/nitra-travel-toronto/unesco-czech-heritage-cesky-krumlov-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702" y="2828191"/>
            <a:ext cx="6120680" cy="41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188640"/>
            <a:ext cx="4332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Holašovice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288" y="1196975"/>
            <a:ext cx="799306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</a:rPr>
              <a:t>Vesnici tvoří 23 památkově chráněných usedlostí s celkovým součtem 120 budov, které utvářejí ucelený památkový soubor, včetně chlévů, stodol, maštalí, výměnků, sýpek, bran. Je zde téměř stoprocentně dochovaný středověký systém řazení jednotlivých </a:t>
            </a:r>
            <a:r>
              <a:rPr lang="cs-CZ" sz="2000" dirty="0" smtClean="0">
                <a:solidFill>
                  <a:schemeClr val="tx1"/>
                </a:solidFill>
              </a:rPr>
              <a:t>usedlostí.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6387" name="Picture 2" descr="Soubor:Holašovic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81288"/>
            <a:ext cx="55689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850" y="1341438"/>
            <a:ext cx="82804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</a:rPr>
              <a:t>Květná zahrada Kroměříž je od 1998 </a:t>
            </a:r>
            <a:r>
              <a:rPr lang="cs-CZ" sz="2000" dirty="0" smtClean="0">
                <a:solidFill>
                  <a:schemeClr val="tx1"/>
                </a:solidFill>
              </a:rPr>
              <a:t>památkou </a:t>
            </a:r>
            <a:r>
              <a:rPr lang="cs-CZ" sz="2000" dirty="0">
                <a:solidFill>
                  <a:schemeClr val="tx1"/>
                </a:solidFill>
              </a:rPr>
              <a:t>UNESCO. Tato původně barokní zahrada si dodnes zachovala obdélníkový půdorys. Patří mezi nejvýznamnější zahradní díla v celé Evropě. Hlavními dominantami zahrady jsou osmiboká rotunda s kopulí a kolonáda.</a:t>
            </a:r>
          </a:p>
        </p:txBody>
      </p:sp>
      <p:pic>
        <p:nvPicPr>
          <p:cNvPr id="17410" name="Picture 2" descr="http://media.novinky.cz/416/124165-original-vbr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81300"/>
            <a:ext cx="6115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95736" y="260648"/>
            <a:ext cx="39670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KROMĚŘÍŽ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1720" y="332656"/>
            <a:ext cx="44839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Kutná hora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4213" y="1341438"/>
            <a:ext cx="7704137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</a:rPr>
              <a:t>Kutná Hora byla zapsána na listinu </a:t>
            </a:r>
            <a:r>
              <a:rPr lang="cs-CZ" sz="2000" dirty="0" smtClean="0">
                <a:solidFill>
                  <a:schemeClr val="tx1"/>
                </a:solidFill>
              </a:rPr>
              <a:t>UNESCO  </a:t>
            </a:r>
            <a:r>
              <a:rPr lang="cs-CZ" sz="2000" dirty="0">
                <a:solidFill>
                  <a:schemeClr val="tx1"/>
                </a:solidFill>
              </a:rPr>
              <a:t>v roce 1995. Vyhlášené území zahrnuje městskou památkovou rezervaci Kutná Hora a </a:t>
            </a:r>
            <a:r>
              <a:rPr lang="cs-CZ" sz="2000" dirty="0" smtClean="0">
                <a:solidFill>
                  <a:schemeClr val="tx1"/>
                </a:solidFill>
              </a:rPr>
              <a:t>chrám sv. Barbory. </a:t>
            </a:r>
            <a:r>
              <a:rPr lang="cs-CZ" sz="2000" dirty="0">
                <a:solidFill>
                  <a:schemeClr val="tx1"/>
                </a:solidFill>
              </a:rPr>
              <a:t>Kutná Hora představuje středověké královské město.</a:t>
            </a:r>
          </a:p>
        </p:txBody>
      </p:sp>
      <p:pic>
        <p:nvPicPr>
          <p:cNvPr id="18435" name="Picture 2" descr="http://www.profimedia.cz/fotografie/svateho-jakuba-a-italsky-soud-kutna-hora/profimedia-0004062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740025"/>
            <a:ext cx="61864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03211" y="332656"/>
            <a:ext cx="892368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Lednicko</a:t>
            </a: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– valtický areál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8313" y="1989138"/>
            <a:ext cx="7848600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Mezi jihomoravskými obcemi Lednice a Valtice se rozprostírá tzv. Lednicko-valtický areál. Do dnešní doby se zde dochoval unikátní areál lednického a valtického zámku se zámeckým parkem. V areálu se kloubí gotika s  barokem a na listinu </a:t>
            </a:r>
            <a:r>
              <a:rPr lang="cs-CZ" dirty="0" smtClean="0"/>
              <a:t>UNESCO </a:t>
            </a:r>
            <a:r>
              <a:rPr lang="cs-CZ" dirty="0"/>
              <a:t>byl areál zapsán v roce 1996.</a:t>
            </a:r>
          </a:p>
        </p:txBody>
      </p:sp>
      <p:pic>
        <p:nvPicPr>
          <p:cNvPr id="19459" name="Picture 2" descr="http://www.pamatky-unesco.cz/wp-content/uploads/2010/03/zamecek_Valt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290888"/>
            <a:ext cx="554355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332656"/>
            <a:ext cx="3415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litomyšl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0825" y="1412875"/>
            <a:ext cx="8353425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Litomyšlský zámek, národní kulturní památka a památka UNESCO od roku 1999.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Je dokonalým příkladem středoevropské šlechtické residence v období renesance a jejího pozdějšího vývoje vlivem nových uměleckých proudů</a:t>
            </a:r>
            <a:r>
              <a:rPr lang="cs-CZ" sz="20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smtClean="0"/>
              <a:t>Zámek patří nejvýznamnějším renesančním památkám u </a:t>
            </a:r>
            <a:r>
              <a:rPr lang="cs-CZ" sz="2000" dirty="0"/>
              <a:t>nás.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20483" name="Picture 2" descr="http://media.novinky.cz/416/124167-original-z7b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338606"/>
            <a:ext cx="52292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582</Words>
  <Application>Microsoft Office PowerPoint</Application>
  <PresentationFormat>Předvádění na obrazovce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Trebuchet MS</vt:lpstr>
      <vt:lpstr>Wingdings 3</vt:lpstr>
      <vt:lpstr>Faseta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http://www.kudyznudy.cz/Aktivity-a-akce/Aktivity/Poutni-kostel-sv--Jana-Nepomuckeho-na-Zelene-hore-.aspx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Vojta</dc:creator>
  <cp:lastModifiedBy>Rita Sobkova</cp:lastModifiedBy>
  <cp:revision>41</cp:revision>
  <dcterms:created xsi:type="dcterms:W3CDTF">2012-04-13T15:16:49Z</dcterms:created>
  <dcterms:modified xsi:type="dcterms:W3CDTF">2013-06-20T15:09:14Z</dcterms:modified>
</cp:coreProperties>
</file>