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6" r:id="rId3"/>
    <p:sldId id="263" r:id="rId4"/>
    <p:sldId id="270" r:id="rId5"/>
    <p:sldId id="267" r:id="rId6"/>
    <p:sldId id="268" r:id="rId7"/>
    <p:sldId id="262" r:id="rId8"/>
    <p:sldId id="269" r:id="rId9"/>
    <p:sldId id="259" r:id="rId10"/>
    <p:sldId id="265" r:id="rId11"/>
    <p:sldId id="266" r:id="rId12"/>
    <p:sldId id="260" r:id="rId13"/>
    <p:sldId id="273" r:id="rId14"/>
    <p:sldId id="261" r:id="rId15"/>
    <p:sldId id="264" r:id="rId16"/>
    <p:sldId id="271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F811-EB2D-4EA8-9320-F2686999D5EF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1EE0D-B2AA-4D3B-AB8F-F361A02BAE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F811-EB2D-4EA8-9320-F2686999D5EF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1EE0D-B2AA-4D3B-AB8F-F361A02BAE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F811-EB2D-4EA8-9320-F2686999D5EF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1EE0D-B2AA-4D3B-AB8F-F361A02BAE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F811-EB2D-4EA8-9320-F2686999D5EF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1EE0D-B2AA-4D3B-AB8F-F361A02BAE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F811-EB2D-4EA8-9320-F2686999D5EF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1EE0D-B2AA-4D3B-AB8F-F361A02BAE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F811-EB2D-4EA8-9320-F2686999D5EF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1EE0D-B2AA-4D3B-AB8F-F361A02BAE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F811-EB2D-4EA8-9320-F2686999D5EF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1EE0D-B2AA-4D3B-AB8F-F361A02BAE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F811-EB2D-4EA8-9320-F2686999D5EF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1EE0D-B2AA-4D3B-AB8F-F361A02BAE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F811-EB2D-4EA8-9320-F2686999D5EF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1EE0D-B2AA-4D3B-AB8F-F361A02BAE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F811-EB2D-4EA8-9320-F2686999D5EF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1EE0D-B2AA-4D3B-AB8F-F361A02BAE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8F811-EB2D-4EA8-9320-F2686999D5EF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1EE0D-B2AA-4D3B-AB8F-F361A02BAE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8F811-EB2D-4EA8-9320-F2686999D5EF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1EE0D-B2AA-4D3B-AB8F-F361A02BAE6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2411760" y="2132856"/>
          <a:ext cx="4448114" cy="4567939"/>
        </p:xfrm>
        <a:graphic>
          <a:graphicData uri="http://schemas.openxmlformats.org/drawingml/2006/table">
            <a:tbl>
              <a:tblPr/>
              <a:tblGrid>
                <a:gridCol w="2224057"/>
                <a:gridCol w="2224057"/>
              </a:tblGrid>
              <a:tr h="4134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latin typeface="Times New Roman"/>
                          <a:ea typeface="Times New Roman"/>
                          <a:cs typeface="Times New Roman"/>
                        </a:rPr>
                        <a:t>Anotace</a:t>
                      </a:r>
                      <a:endParaRPr lang="cs-CZ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50" marR="6950" marT="6950" marB="69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900" dirty="0">
                          <a:latin typeface="Times New Roman"/>
                          <a:ea typeface="Times New Roman"/>
                          <a:cs typeface="Times New Roman"/>
                        </a:rPr>
                        <a:t> Žák </a:t>
                      </a:r>
                      <a:r>
                        <a:rPr lang="cs-CZ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se</a:t>
                      </a:r>
                      <a:r>
                        <a:rPr lang="cs-CZ" sz="9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seznámí se způsobem života středověkého rytíře a jeho postavením ve středověké společnosti</a:t>
                      </a:r>
                      <a:endParaRPr lang="cs-CZ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50" marR="6950" marT="6950" marB="695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4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latin typeface="Times New Roman"/>
                          <a:ea typeface="Times New Roman"/>
                          <a:cs typeface="Times New Roman"/>
                        </a:rPr>
                        <a:t>Autor</a:t>
                      </a:r>
                      <a:endParaRPr lang="cs-CZ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50" marR="6950" marT="6950" marB="69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9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900">
                          <a:latin typeface="Times New Roman"/>
                          <a:ea typeface="Times New Roman"/>
                          <a:cs typeface="Times New Roman"/>
                        </a:rPr>
                        <a:t> Mgr. Valerie Káňová</a:t>
                      </a:r>
                      <a:endParaRPr lang="cs-CZ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50" marR="6950" marT="6950" marB="695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8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latin typeface="Times New Roman"/>
                          <a:ea typeface="Times New Roman"/>
                          <a:cs typeface="Times New Roman"/>
                        </a:rPr>
                        <a:t>Jazyk</a:t>
                      </a:r>
                      <a:endParaRPr lang="cs-CZ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50" marR="6950" marT="6950" marB="69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Times New Roman"/>
                          <a:cs typeface="Times New Roman"/>
                        </a:rPr>
                        <a:t>  Čeština </a:t>
                      </a:r>
                      <a:endParaRPr lang="cs-CZ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50" marR="6950" marT="6950" marB="695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69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latin typeface="Times New Roman"/>
                          <a:ea typeface="Times New Roman"/>
                          <a:cs typeface="Times New Roman"/>
                        </a:rPr>
                        <a:t>Očekávaný výstup</a:t>
                      </a:r>
                      <a:endParaRPr lang="cs-CZ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50" marR="6950" marT="6950" marB="69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cs-CZ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9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Objasní</a:t>
                      </a:r>
                      <a:r>
                        <a:rPr lang="cs-CZ" sz="9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způsob života  středověkých rytířů, a jejich postavení </a:t>
                      </a:r>
                      <a:r>
                        <a:rPr lang="cs-CZ" sz="900" baseline="0" smtClean="0">
                          <a:latin typeface="Times New Roman"/>
                          <a:ea typeface="Times New Roman"/>
                          <a:cs typeface="Times New Roman"/>
                        </a:rPr>
                        <a:t>ve společnosti</a:t>
                      </a:r>
                      <a:endParaRPr lang="cs-CZ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50" marR="6950" marT="6950" marB="695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8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latin typeface="Times New Roman"/>
                          <a:ea typeface="Times New Roman"/>
                          <a:cs typeface="Times New Roman"/>
                        </a:rPr>
                        <a:t>Speciální vzdělávací potřeby</a:t>
                      </a:r>
                      <a:endParaRPr lang="cs-CZ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50" marR="6950" marT="6950" marB="69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Times New Roman"/>
                          <a:cs typeface="Times New Roman"/>
                        </a:rPr>
                        <a:t>- žádné –</a:t>
                      </a:r>
                      <a:endParaRPr lang="cs-CZ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50" marR="6950" marT="6950" marB="695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38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latin typeface="Times New Roman"/>
                          <a:ea typeface="Times New Roman"/>
                          <a:cs typeface="Times New Roman"/>
                        </a:rPr>
                        <a:t>Klíčová slova</a:t>
                      </a:r>
                      <a:endParaRPr lang="cs-CZ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50" marR="6950" marT="6950" marB="69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 dirty="0" smtClean="0">
                          <a:latin typeface="Calibri"/>
                          <a:ea typeface="Calibri"/>
                          <a:cs typeface="Times New Roman"/>
                        </a:rPr>
                        <a:t>Rytíř,</a:t>
                      </a:r>
                      <a:r>
                        <a:rPr lang="cs-CZ" sz="800" baseline="0" dirty="0" smtClean="0">
                          <a:latin typeface="Calibri"/>
                          <a:ea typeface="Calibri"/>
                          <a:cs typeface="Times New Roman"/>
                        </a:rPr>
                        <a:t> páže, panoš, pasování, rytířská čest, zbroj</a:t>
                      </a:r>
                      <a:endParaRPr lang="cs-CZ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6950" marR="6950" marT="6950" marB="695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3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latin typeface="Times New Roman"/>
                          <a:ea typeface="Times New Roman"/>
                          <a:cs typeface="Times New Roman"/>
                        </a:rPr>
                        <a:t>Druh učebního materiálu</a:t>
                      </a:r>
                      <a:endParaRPr lang="cs-CZ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50" marR="6950" marT="6950" marB="69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Prezentace</a:t>
                      </a:r>
                      <a:endParaRPr lang="cs-CZ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950" marR="6950" marT="6950" marB="695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8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latin typeface="Times New Roman"/>
                          <a:ea typeface="Times New Roman"/>
                          <a:cs typeface="Times New Roman"/>
                        </a:rPr>
                        <a:t>Druh interaktivity</a:t>
                      </a:r>
                      <a:endParaRPr lang="cs-CZ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50" marR="6950" marT="6950" marB="69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Výklad ,</a:t>
                      </a:r>
                      <a:r>
                        <a:rPr lang="cs-CZ" sz="9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aktivita</a:t>
                      </a:r>
                      <a:endParaRPr lang="cs-CZ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50" marR="6950" marT="6950" marB="695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8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latin typeface="Times New Roman"/>
                          <a:ea typeface="Times New Roman"/>
                          <a:cs typeface="Times New Roman"/>
                        </a:rPr>
                        <a:t>Cílová skupina</a:t>
                      </a:r>
                      <a:endParaRPr lang="cs-CZ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50" marR="6950" marT="6950" marB="69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Times New Roman"/>
                          <a:cs typeface="Times New Roman"/>
                        </a:rPr>
                        <a:t>Žák</a:t>
                      </a:r>
                      <a:endParaRPr lang="cs-CZ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50" marR="6950" marT="6950" marB="695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3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latin typeface="Times New Roman"/>
                          <a:ea typeface="Times New Roman"/>
                          <a:cs typeface="Times New Roman"/>
                        </a:rPr>
                        <a:t>Stupeň a typ vzdělávání</a:t>
                      </a:r>
                      <a:endParaRPr lang="cs-CZ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50" marR="6950" marT="6950" marB="69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Times New Roman"/>
                          <a:cs typeface="Times New Roman"/>
                        </a:rPr>
                        <a:t>základní vzdělávání – druhý stupeň</a:t>
                      </a:r>
                      <a:endParaRPr lang="cs-CZ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50" marR="6950" marT="6950" marB="695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3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latin typeface="Times New Roman"/>
                          <a:ea typeface="Times New Roman"/>
                          <a:cs typeface="Times New Roman"/>
                        </a:rPr>
                        <a:t>Typická věková skupina</a:t>
                      </a:r>
                      <a:endParaRPr lang="cs-CZ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50" marR="6950" marT="6950" marB="69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Times New Roman"/>
                          <a:cs typeface="Times New Roman"/>
                        </a:rPr>
                        <a:t>12 - 15 let / 7. ročník</a:t>
                      </a:r>
                      <a:endParaRPr lang="cs-CZ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50" marR="6950" marT="6950" marB="695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8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b="1">
                          <a:latin typeface="Times New Roman"/>
                          <a:ea typeface="Times New Roman"/>
                          <a:cs typeface="Times New Roman"/>
                        </a:rPr>
                        <a:t>Celková velikost</a:t>
                      </a:r>
                      <a:endParaRPr lang="cs-CZ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50" marR="6950" marT="6950" marB="695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826 </a:t>
                      </a:r>
                      <a:r>
                        <a:rPr lang="cs-CZ" sz="900" dirty="0">
                          <a:latin typeface="Times New Roman"/>
                          <a:ea typeface="Times New Roman"/>
                          <a:cs typeface="Times New Roman"/>
                        </a:rPr>
                        <a:t>kB – soubor .</a:t>
                      </a:r>
                      <a:r>
                        <a:rPr lang="cs-CZ" sz="900" dirty="0" err="1">
                          <a:latin typeface="Times New Roman"/>
                          <a:ea typeface="Times New Roman"/>
                          <a:cs typeface="Times New Roman"/>
                        </a:rPr>
                        <a:t>doc</a:t>
                      </a:r>
                      <a:endParaRPr lang="cs-CZ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50" marR="6950" marT="6950" marB="695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707904" y="1700808"/>
            <a:ext cx="2003497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sz="1200" dirty="0" smtClean="0"/>
              <a:t>VY_32_Inovace_ICT2.4_3-59 </a:t>
            </a: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88640"/>
            <a:ext cx="6081712" cy="1485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Vojenská výprava rytířů</a:t>
            </a:r>
            <a:endParaRPr lang="cs-CZ" dirty="0"/>
          </a:p>
        </p:txBody>
      </p:sp>
      <p:pic>
        <p:nvPicPr>
          <p:cNvPr id="4" name="Zástupný symbol pro obsah 3" descr="Soubor:Godefroi of Bouillon leads the army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268760"/>
            <a:ext cx="4752528" cy="5328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/>
          <p:nvPr/>
        </p:nvSpPr>
        <p:spPr>
          <a:xfrm>
            <a:off x="1475656" y="6309320"/>
            <a:ext cx="57606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smtClean="0"/>
              <a:t>Obr. 4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Křižácký rytíř</a:t>
            </a:r>
            <a:endParaRPr lang="cs-CZ" dirty="0"/>
          </a:p>
        </p:txBody>
      </p:sp>
      <p:pic>
        <p:nvPicPr>
          <p:cNvPr id="4" name="Zástupný symbol pro obsah 3" descr="Soubor:Westminster Knight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124744"/>
            <a:ext cx="4464496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/>
          <p:nvPr/>
        </p:nvSpPr>
        <p:spPr>
          <a:xfrm>
            <a:off x="1259632" y="6381328"/>
            <a:ext cx="57606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smtClean="0"/>
              <a:t>Obr. 5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Najdi na postavě rytíře tyto části zbroje:</a:t>
            </a:r>
            <a:endParaRPr lang="cs-CZ" dirty="0"/>
          </a:p>
        </p:txBody>
      </p:sp>
      <p:pic>
        <p:nvPicPr>
          <p:cNvPr id="4" name="Zástupný symbol pro obsah 3" descr="Datei:13thcentury knight ilustration.png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403648" y="1556792"/>
            <a:ext cx="2448272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pás</a:t>
            </a:r>
          </a:p>
          <a:p>
            <a:r>
              <a:rPr lang="cs-CZ" dirty="0" smtClean="0"/>
              <a:t>helmice</a:t>
            </a:r>
          </a:p>
          <a:p>
            <a:r>
              <a:rPr lang="cs-CZ" dirty="0" smtClean="0"/>
              <a:t>meč</a:t>
            </a:r>
          </a:p>
          <a:p>
            <a:r>
              <a:rPr lang="cs-CZ" dirty="0" smtClean="0"/>
              <a:t>štít</a:t>
            </a:r>
          </a:p>
          <a:p>
            <a:r>
              <a:rPr lang="cs-CZ" dirty="0" smtClean="0"/>
              <a:t>drátěný kroužkový oděv</a:t>
            </a:r>
          </a:p>
          <a:p>
            <a:r>
              <a:rPr lang="cs-CZ" dirty="0" smtClean="0"/>
              <a:t>ostruhy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563888" y="6021288"/>
            <a:ext cx="57606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smtClean="0"/>
              <a:t>Obr. 6 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 1. K rytířským dovednostem patřilo i zacházení s touto zbraní. Znáš její název?</a:t>
            </a:r>
            <a:endParaRPr lang="cs-CZ" sz="3600" dirty="0"/>
          </a:p>
        </p:txBody>
      </p:sp>
      <p:pic>
        <p:nvPicPr>
          <p:cNvPr id="4" name="Zástupný symbol pro obsah 3" descr="Soubor:Arbalette-p1000546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700808"/>
            <a:ext cx="264140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/>
          <p:nvPr/>
        </p:nvSpPr>
        <p:spPr>
          <a:xfrm>
            <a:off x="2555776" y="5877272"/>
            <a:ext cx="7200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smtClean="0"/>
              <a:t>Obr. 7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2. Přiřaď slovo s významem rytíř ke správnému jazyku: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angličtina: </a:t>
            </a:r>
          </a:p>
          <a:p>
            <a:r>
              <a:rPr lang="cs-CZ" dirty="0" smtClean="0"/>
              <a:t>francouzština:  </a:t>
            </a:r>
          </a:p>
          <a:p>
            <a:r>
              <a:rPr lang="cs-CZ" dirty="0" smtClean="0"/>
              <a:t>italština: </a:t>
            </a:r>
          </a:p>
          <a:p>
            <a:r>
              <a:rPr lang="cs-CZ" dirty="0" smtClean="0"/>
              <a:t>němčina: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err="1" smtClean="0"/>
              <a:t>chevalier</a:t>
            </a:r>
            <a:endParaRPr lang="cs-CZ" dirty="0" smtClean="0"/>
          </a:p>
          <a:p>
            <a:r>
              <a:rPr lang="cs-CZ" dirty="0" err="1" smtClean="0"/>
              <a:t>cavaliere</a:t>
            </a:r>
            <a:endParaRPr lang="cs-CZ" dirty="0" smtClean="0"/>
          </a:p>
          <a:p>
            <a:r>
              <a:rPr lang="cs-CZ" dirty="0" err="1" smtClean="0"/>
              <a:t>Ritter</a:t>
            </a:r>
            <a:endParaRPr lang="cs-CZ" dirty="0" smtClean="0"/>
          </a:p>
          <a:p>
            <a:r>
              <a:rPr lang="cs-CZ" dirty="0" err="1" smtClean="0"/>
              <a:t>knight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3. Rytíři hrající šachy (r.1283). Poznáš, ke kterému rytířskému řádu tito rytíři patřili?</a:t>
            </a:r>
            <a:endParaRPr lang="cs-CZ" sz="3600" dirty="0"/>
          </a:p>
        </p:txBody>
      </p:sp>
      <p:pic>
        <p:nvPicPr>
          <p:cNvPr id="4" name="Zástupný symbol pro obsah 3" descr="Soubor:KnightsTemplarPlayingChess1283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628800"/>
            <a:ext cx="765490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/>
          <p:nvPr/>
        </p:nvSpPr>
        <p:spPr>
          <a:xfrm>
            <a:off x="827584" y="6237312"/>
            <a:ext cx="57606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smtClean="0"/>
              <a:t>Obr. 8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Kuše</a:t>
            </a:r>
          </a:p>
          <a:p>
            <a:pPr marL="514350" indent="-514350">
              <a:buNone/>
            </a:pPr>
            <a:r>
              <a:rPr lang="cs-CZ" dirty="0" smtClean="0"/>
              <a:t>2. angličtina: </a:t>
            </a:r>
            <a:r>
              <a:rPr lang="cs-CZ" dirty="0" err="1" smtClean="0"/>
              <a:t>knight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francouzština: </a:t>
            </a:r>
            <a:r>
              <a:rPr lang="cs-CZ" dirty="0" err="1" smtClean="0"/>
              <a:t>chevalier</a:t>
            </a:r>
            <a:r>
              <a:rPr lang="cs-CZ" dirty="0" smtClean="0"/>
              <a:t> </a:t>
            </a:r>
          </a:p>
          <a:p>
            <a:pPr>
              <a:buNone/>
            </a:pPr>
            <a:r>
              <a:rPr lang="cs-CZ" dirty="0" smtClean="0"/>
              <a:t>    italština: </a:t>
            </a:r>
            <a:r>
              <a:rPr lang="cs-CZ" dirty="0" err="1" smtClean="0"/>
              <a:t>cavaliere</a:t>
            </a:r>
            <a:r>
              <a:rPr lang="cs-CZ" dirty="0" smtClean="0"/>
              <a:t> </a:t>
            </a:r>
          </a:p>
          <a:p>
            <a:pPr>
              <a:buNone/>
            </a:pPr>
            <a:r>
              <a:rPr lang="cs-CZ" dirty="0" smtClean="0"/>
              <a:t>    němčina: </a:t>
            </a:r>
            <a:r>
              <a:rPr lang="cs-CZ" dirty="0" err="1" smtClean="0"/>
              <a:t>Ritter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3.  K řádu templářů.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dirty="0" smtClean="0"/>
              <a:t>Hora Petr, Toulky českou minulostí 2. Práce,Praha 1991</a:t>
            </a:r>
          </a:p>
          <a:p>
            <a:r>
              <a:rPr lang="cs-CZ" dirty="0" smtClean="0"/>
              <a:t>Dějepis 7, učebnice pro základní školy a víceletá gymnázia, </a:t>
            </a:r>
            <a:r>
              <a:rPr lang="cs-CZ" dirty="0" err="1" smtClean="0"/>
              <a:t>Fraus</a:t>
            </a:r>
            <a:r>
              <a:rPr lang="cs-CZ" dirty="0" smtClean="0"/>
              <a:t> 2009</a:t>
            </a:r>
          </a:p>
          <a:p>
            <a:r>
              <a:rPr lang="cs-CZ" dirty="0" smtClean="0"/>
              <a:t>Obrázky:</a:t>
            </a:r>
          </a:p>
          <a:p>
            <a:r>
              <a:rPr lang="cs-CZ" dirty="0" smtClean="0"/>
              <a:t>Všechny uveřejněné odkazy   [cit. 2013 – 02 - 11].  Dostupné pod licencí Public </a:t>
            </a:r>
            <a:r>
              <a:rPr lang="cs-CZ" dirty="0" err="1" smtClean="0"/>
              <a:t>domain</a:t>
            </a:r>
            <a:r>
              <a:rPr lang="cs-CZ" dirty="0" smtClean="0"/>
              <a:t> na WWW:</a:t>
            </a:r>
          </a:p>
          <a:p>
            <a:r>
              <a:rPr lang="cs-CZ" dirty="0" smtClean="0"/>
              <a:t>1. http://upload.wikimedia.org/wikipedia/commons/thumb/3/3d/Codex_Manesse_Ulrich_von_Liechtenstein.jpg/395px-Codex_Manesse_Ulrich_von_Liechtenstein.jpg</a:t>
            </a:r>
          </a:p>
          <a:p>
            <a:r>
              <a:rPr lang="cs-CZ" dirty="0" smtClean="0"/>
              <a:t>2. http://upload.wikimedia.org/wikipedia/commons/thumb/5/59/Accolade.jpg/405px-Accolade.jpg</a:t>
            </a:r>
          </a:p>
          <a:p>
            <a:r>
              <a:rPr lang="cs-CZ" dirty="0" smtClean="0"/>
              <a:t>3. http://upload.wikimedia.org/wikipedia/commons/thumb/c/cd/Cleric-Knight-Workman.jpg/585px-Cleric-Knight-Workman.jpg</a:t>
            </a:r>
          </a:p>
          <a:p>
            <a:r>
              <a:rPr lang="cs-CZ" dirty="0" smtClean="0"/>
              <a:t>4. http://upload.wikimedia.org/wikipedia/commons/4/44/Godefroi_of_Bouillon_leads_the_army.jpg</a:t>
            </a:r>
          </a:p>
          <a:p>
            <a:r>
              <a:rPr lang="cs-CZ" dirty="0" smtClean="0"/>
              <a:t>5. http://upload.wikimedia.org/wikipedia/commons/thumb/4/45/Westminster_Knight.jpg/390px-Westminster_Knight.jpg</a:t>
            </a:r>
          </a:p>
          <a:p>
            <a:r>
              <a:rPr lang="cs-CZ" dirty="0" smtClean="0"/>
              <a:t>6. http://upload.wikimedia.org/wikipedia/commons/thumb/2/23/13thcentury_knight_ilustration.png/285px-13thcentury_knight_ilustration.png</a:t>
            </a:r>
          </a:p>
          <a:p>
            <a:r>
              <a:rPr lang="cs-CZ" dirty="0" smtClean="0"/>
              <a:t>8. http://upload.wikimedia.org/wikipedia/commons/thumb/6/6d/KnightsTemplarPlayingChess1283.jpg/800px-KnightsTemplarPlayingChess1283.jpg</a:t>
            </a:r>
          </a:p>
          <a:p>
            <a:endParaRPr lang="cs-CZ" dirty="0" smtClean="0"/>
          </a:p>
          <a:p>
            <a:r>
              <a:rPr lang="cs-CZ" dirty="0" smtClean="0"/>
              <a:t>Všechny uveřejněné odkazy   [cit. </a:t>
            </a:r>
            <a:r>
              <a:rPr lang="cs-CZ" smtClean="0"/>
              <a:t>2013 – 02- </a:t>
            </a:r>
            <a:r>
              <a:rPr lang="cs-CZ" dirty="0" err="1" smtClean="0"/>
              <a:t>11</a:t>
            </a:r>
            <a:r>
              <a:rPr lang="cs-CZ" dirty="0" smtClean="0"/>
              <a:t>].  Dostupné pod licencí </a:t>
            </a:r>
            <a:r>
              <a:rPr lang="cs-CZ" dirty="0" err="1" smtClean="0"/>
              <a:t>Creative</a:t>
            </a:r>
            <a:r>
              <a:rPr lang="cs-CZ" dirty="0" smtClean="0"/>
              <a:t> </a:t>
            </a:r>
            <a:r>
              <a:rPr lang="cs-CZ" dirty="0" err="1" smtClean="0"/>
              <a:t>Commons</a:t>
            </a:r>
            <a:r>
              <a:rPr lang="cs-CZ" dirty="0" smtClean="0"/>
              <a:t> na WWW:</a:t>
            </a:r>
          </a:p>
          <a:p>
            <a:r>
              <a:rPr lang="cs-CZ" dirty="0" smtClean="0"/>
              <a:t>7. </a:t>
            </a:r>
            <a:r>
              <a:rPr lang="cs-CZ" dirty="0" err="1" smtClean="0"/>
              <a:t>Rama</a:t>
            </a:r>
            <a:r>
              <a:rPr lang="cs-CZ" dirty="0" smtClean="0"/>
              <a:t>: http://upload.wikimedia.org/wikipedia/commons/thumb/9/9e/Arbalette-p1000546.jpg/349px-Arbalette-p1000546.jpg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/>
              <a:t>Rytíři</a:t>
            </a:r>
            <a:endParaRPr lang="cs-CZ" sz="6000" dirty="0"/>
          </a:p>
        </p:txBody>
      </p:sp>
      <p:pic>
        <p:nvPicPr>
          <p:cNvPr id="4" name="Zástupný symbol pro obsah 3" descr="Soubor:Codex Manesse Ulrich von Liechtenstein.jpg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340768"/>
            <a:ext cx="4248150" cy="532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/>
          <p:nvPr/>
        </p:nvSpPr>
        <p:spPr>
          <a:xfrm>
            <a:off x="2195736" y="6021288"/>
            <a:ext cx="5040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smtClean="0"/>
              <a:t>obr.1</a:t>
            </a:r>
            <a:r>
              <a:rPr lang="cs-CZ" dirty="0" smtClean="0"/>
              <a:t>  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Kdo byli rytíři?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Rytíři byli ve středověku bojovníci na koních. Rytíři byli jezdci a kavalíři, v němčině jsou označeni slovem </a:t>
            </a:r>
            <a:r>
              <a:rPr lang="cs-CZ" i="1" dirty="0" err="1" smtClean="0"/>
              <a:t>Ritter</a:t>
            </a:r>
            <a:r>
              <a:rPr lang="cs-CZ" dirty="0" smtClean="0"/>
              <a:t> </a:t>
            </a:r>
            <a:r>
              <a:rPr lang="cs-CZ" i="1" dirty="0" smtClean="0"/>
              <a:t>(</a:t>
            </a:r>
            <a:r>
              <a:rPr lang="cs-CZ" i="1" dirty="0" err="1" smtClean="0"/>
              <a:t>Reiter</a:t>
            </a:r>
            <a:r>
              <a:rPr lang="cs-CZ" i="1" dirty="0" smtClean="0"/>
              <a:t> - jezdec)</a:t>
            </a:r>
            <a:r>
              <a:rPr lang="cs-CZ" dirty="0" smtClean="0"/>
              <a:t>, v italštině slovem </a:t>
            </a:r>
            <a:r>
              <a:rPr lang="cs-CZ" i="1" dirty="0" err="1" smtClean="0"/>
              <a:t>cavaliere</a:t>
            </a:r>
            <a:r>
              <a:rPr lang="cs-CZ" i="1" dirty="0" smtClean="0"/>
              <a:t>.</a:t>
            </a:r>
          </a:p>
          <a:p>
            <a:r>
              <a:rPr lang="cs-CZ" dirty="0" smtClean="0"/>
              <a:t>Jejich úkolem bylo věrně sloužit panovníkovi a církvi.</a:t>
            </a:r>
            <a:endParaRPr lang="cs-CZ" i="1" dirty="0" smtClean="0"/>
          </a:p>
          <a:p>
            <a:r>
              <a:rPr lang="cs-CZ" dirty="0" smtClean="0"/>
              <a:t>Pro rytíře vznikla pravidla boje a pravidla chování.</a:t>
            </a:r>
          </a:p>
          <a:p>
            <a:r>
              <a:rPr lang="cs-CZ" dirty="0" smtClean="0"/>
              <a:t>Rytíři se měli chovat  šlechetně, ochraňovat slabší, ženám prokazovat úctu a skládat jim básně, ve kterých opěvovali jejich krásu.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Rytířská čest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Rytíři se k sobě vzájemně chovali s úctou. Se zajatci vítězové jednali slušně, raněným poskytli léčení, na čestné slovo a slib výkupného pouštěli vězně  na svobodu. Zajatého rytíře by nespoutali ani by mu nevzali jeho rytířské symboly nebo koně.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Kdo se mohla stát rytířem?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Pasování na rytíře byla pocta, udělená za hrdinský čin, hlavně v počátcích rytířství. Pro pasování tehdy nebyl nutný urozený původ ani majetek.</a:t>
            </a:r>
          </a:p>
          <a:p>
            <a:r>
              <a:rPr lang="cs-CZ" dirty="0" smtClean="0"/>
              <a:t>Později se stávali rytíři příslušníci nižší šlechty. Chlapci byli k rytířství vychováváni už od dětství. V </a:t>
            </a:r>
            <a:r>
              <a:rPr lang="cs-CZ" dirty="0" smtClean="0">
                <a:solidFill>
                  <a:srgbClr val="C00000"/>
                </a:solidFill>
              </a:rPr>
              <a:t>7</a:t>
            </a:r>
            <a:r>
              <a:rPr lang="cs-CZ" dirty="0" smtClean="0"/>
              <a:t> letech se stávali pážaty, ve </a:t>
            </a:r>
            <a:r>
              <a:rPr lang="cs-CZ" dirty="0" smtClean="0">
                <a:solidFill>
                  <a:srgbClr val="C00000"/>
                </a:solidFill>
              </a:rPr>
              <a:t>14</a:t>
            </a:r>
            <a:r>
              <a:rPr lang="cs-CZ" dirty="0" smtClean="0"/>
              <a:t> letech panoši a v </a:t>
            </a:r>
            <a:r>
              <a:rPr lang="cs-CZ" dirty="0" smtClean="0">
                <a:solidFill>
                  <a:srgbClr val="C00000"/>
                </a:solidFill>
              </a:rPr>
              <a:t>21</a:t>
            </a:r>
            <a:r>
              <a:rPr lang="cs-CZ" dirty="0" smtClean="0"/>
              <a:t> letech mohli být pasováni na rytíře.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Výchova rytíře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Páže</a:t>
            </a:r>
            <a:r>
              <a:rPr lang="cs-CZ" dirty="0" smtClean="0"/>
              <a:t> – </a:t>
            </a:r>
            <a:r>
              <a:rPr lang="cs-CZ" dirty="0" smtClean="0">
                <a:solidFill>
                  <a:srgbClr val="C00000"/>
                </a:solidFill>
              </a:rPr>
              <a:t>V 7 letech </a:t>
            </a:r>
            <a:r>
              <a:rPr lang="cs-CZ" dirty="0" smtClean="0"/>
              <a:t>pážata odcházela z domova do služby na knížecí dvůr nebo k některému rytíři. Chlapci trénovali svou zdatnost a učili se chovat na šlechtickém dvoře.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Panoš</a:t>
            </a:r>
            <a:r>
              <a:rPr lang="cs-CZ" dirty="0" smtClean="0"/>
              <a:t> – </a:t>
            </a:r>
            <a:r>
              <a:rPr lang="cs-CZ" dirty="0" smtClean="0">
                <a:solidFill>
                  <a:srgbClr val="C00000"/>
                </a:solidFill>
              </a:rPr>
              <a:t>ve 14 letech </a:t>
            </a:r>
            <a:r>
              <a:rPr lang="cs-CZ" dirty="0" smtClean="0"/>
              <a:t>chlapci dostali meč a cvičili se ve zbrani. Také se věnovali zpěvu, hudbě a básnictví, učili se skládat písně a milostné verše. Svého pána panoši doprovázeli na válečných i mírových výpravách, starali se o pánovu zbroj. Při dvorských rituálech nosili štíty feudálů s erby. 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V 21 letech </a:t>
            </a:r>
            <a:r>
              <a:rPr lang="cs-CZ" dirty="0" smtClean="0"/>
              <a:t>byli panoši pasováni na </a:t>
            </a:r>
            <a:r>
              <a:rPr lang="cs-CZ" dirty="0" smtClean="0">
                <a:solidFill>
                  <a:srgbClr val="C00000"/>
                </a:solidFill>
              </a:rPr>
              <a:t>rytíře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Rytířské dovednosti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 sedmi rytířským dovednostem patřilo čestné zápolení (zápas), jízda na koni, střelba z kuše, plavání, sokolnictví, šachy a skládání básní.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Pasování na rytíře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V 21 letech byli panoši pasováni na rytíře. Před pasováním musel panoš prokázat svou statečnost a rytířské předpoklady. Při pasování musel odpřísáhnout, že „povede život křesťanský a rytířský k ochraně slabých a utištěných, v úctě paní, ve věrnosti církvi, císaři a králi.“ Pasovaný rytíř získal rytířské odznaky – </a:t>
            </a:r>
            <a:r>
              <a:rPr lang="cs-CZ" b="1" dirty="0" smtClean="0">
                <a:solidFill>
                  <a:schemeClr val="accent1"/>
                </a:solidFill>
              </a:rPr>
              <a:t>pás s mečem </a:t>
            </a:r>
            <a:r>
              <a:rPr lang="cs-CZ" dirty="0" smtClean="0"/>
              <a:t>(proto slovo </a:t>
            </a:r>
            <a:r>
              <a:rPr lang="cs-CZ" b="1" dirty="0" smtClean="0">
                <a:solidFill>
                  <a:schemeClr val="accent1"/>
                </a:solidFill>
              </a:rPr>
              <a:t>pasování</a:t>
            </a:r>
            <a:r>
              <a:rPr lang="cs-CZ" dirty="0" smtClean="0"/>
              <a:t>), zlaté ostruhy, přílbu a štít.</a:t>
            </a:r>
          </a:p>
          <a:p>
            <a:r>
              <a:rPr lang="cs-CZ" dirty="0" smtClean="0"/>
              <a:t>Za provinění proti rytířské cti mohl být rytíř ze stavu rytířů vyloučen, přitom mu byly rytířské odznaky odebrány.</a:t>
            </a:r>
            <a:endParaRPr lang="cs-CZ" dirty="0"/>
          </a:p>
        </p:txBody>
      </p:sp>
      <p:pic>
        <p:nvPicPr>
          <p:cNvPr id="5" name="Zástupný symbol pro obsah 3" descr="Soubor:Accolade.jpg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37437" y="1600200"/>
            <a:ext cx="30601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/>
          <p:nvPr/>
        </p:nvSpPr>
        <p:spPr>
          <a:xfrm>
            <a:off x="5148064" y="6237312"/>
            <a:ext cx="5010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 smtClean="0"/>
              <a:t>obr.2</a:t>
            </a:r>
            <a:endParaRPr lang="cs-CZ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Rytíř, duchovní a zemědělec</a:t>
            </a:r>
            <a:endParaRPr lang="cs-CZ" dirty="0"/>
          </a:p>
        </p:txBody>
      </p:sp>
      <p:pic>
        <p:nvPicPr>
          <p:cNvPr id="4" name="Zástupný symbol pro obsah 3" descr="Soubor:Cleric-Knight-Workman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340768"/>
            <a:ext cx="5040559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/>
          <p:nvPr/>
        </p:nvSpPr>
        <p:spPr>
          <a:xfrm>
            <a:off x="1403648" y="5949280"/>
            <a:ext cx="7200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smtClean="0"/>
              <a:t>Obr. 3</a:t>
            </a:r>
            <a:endParaRPr lang="cs-CZ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734</Words>
  <Application>Microsoft Office PowerPoint</Application>
  <PresentationFormat>Předvádění na obrazovce (4:3)</PresentationFormat>
  <Paragraphs>107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Snímek 1</vt:lpstr>
      <vt:lpstr>Rytíři</vt:lpstr>
      <vt:lpstr>Kdo byli rytíři?</vt:lpstr>
      <vt:lpstr>Rytířská čest</vt:lpstr>
      <vt:lpstr>Kdo se mohla stát rytířem?</vt:lpstr>
      <vt:lpstr>Výchova rytíře</vt:lpstr>
      <vt:lpstr>Rytířské dovednosti</vt:lpstr>
      <vt:lpstr>Pasování na rytíře</vt:lpstr>
      <vt:lpstr>Rytíř, duchovní a zemědělec</vt:lpstr>
      <vt:lpstr>Vojenská výprava rytířů</vt:lpstr>
      <vt:lpstr>Křižácký rytíř</vt:lpstr>
      <vt:lpstr>Najdi na postavě rytíře tyto části zbroje:</vt:lpstr>
      <vt:lpstr> 1. K rytířským dovednostem patřilo i zacházení s touto zbraní. Znáš její název?</vt:lpstr>
      <vt:lpstr>2. Přiřaď slovo s významem rytíř ke správnému jazyku:</vt:lpstr>
      <vt:lpstr>3. Rytíři hrající šachy (r.1283). Poznáš, ke kterému rytířskému řádu tito rytíři patřili?</vt:lpstr>
      <vt:lpstr>Řešení:</vt:lpstr>
      <vt:lpstr>Zdroje: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Rytíři</dc:title>
  <dc:creator>PC13082010</dc:creator>
  <cp:lastModifiedBy>PC13082010</cp:lastModifiedBy>
  <cp:revision>83</cp:revision>
  <dcterms:created xsi:type="dcterms:W3CDTF">2013-02-11T16:25:31Z</dcterms:created>
  <dcterms:modified xsi:type="dcterms:W3CDTF">2013-05-30T20:48:56Z</dcterms:modified>
</cp:coreProperties>
</file>