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89" r:id="rId3"/>
    <p:sldId id="276" r:id="rId4"/>
    <p:sldId id="277" r:id="rId5"/>
    <p:sldId id="288" r:id="rId6"/>
    <p:sldId id="267" r:id="rId7"/>
    <p:sldId id="268" r:id="rId8"/>
    <p:sldId id="280" r:id="rId9"/>
    <p:sldId id="286" r:id="rId10"/>
    <p:sldId id="287" r:id="rId11"/>
    <p:sldId id="266" r:id="rId12"/>
    <p:sldId id="283" r:id="rId13"/>
    <p:sldId id="282" r:id="rId14"/>
    <p:sldId id="284" r:id="rId15"/>
    <p:sldId id="274" r:id="rId16"/>
    <p:sldId id="290" r:id="rId1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AB46-B524-4FD8-85B0-B638D0E1738F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0A47-6C60-403B-A572-9F75F40EBC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E724-E9AF-41F7-B793-E5B35F4D28A1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E109-C094-4CF6-83A9-21E514FC1C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3412-72A8-4FC2-BB58-90909868ED96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7281-AB69-4BC0-9556-EFDACFAA62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3C98-4C24-4DFD-87F6-35BEA3ACC485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612A-074C-4085-B985-9B81BA15B0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65281-E7B5-47C1-9986-845527723FC7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8567-CED4-4654-8C70-74929E9A79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E537-DFAD-454F-AF4B-FD0FB7BEB98B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539CD-0619-407E-A16F-9C46A6EDE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5867-09AC-4F63-B5C7-7AA687F9F524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0B93-9713-4A07-8857-30AB24D4C2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00A6-71FA-455F-AE76-183490AD65F2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A81F-38D3-440A-84A9-70252D5E4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8258-9728-4D4F-A680-E8F6A3082AA8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0B8F-A82D-4491-91BF-67BEDC324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03DB8-2A4A-4DF9-A6C1-8F9C9B967CB6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0709-4952-40FC-BBC7-E21E40A358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BBC7-EDA9-4635-8BC5-98339A448FC4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D486E-18A3-443A-A7F5-0B7E6E2D96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435B89-D819-4351-A22E-B5D46C9C340E}" type="datetimeFigureOut">
              <a:rPr lang="cs-CZ"/>
              <a:pPr>
                <a:defRPr/>
              </a:pPr>
              <a:t>3.6.2013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EEAF0-4077-4EBB-AF32-280AA095BC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95513" y="2276475"/>
          <a:ext cx="4448175" cy="4410075"/>
        </p:xfrm>
        <a:graphic>
          <a:graphicData uri="http://schemas.openxmlformats.org/drawingml/2006/table">
            <a:tbl>
              <a:tblPr/>
              <a:tblGrid>
                <a:gridCol w="2224087"/>
                <a:gridCol w="2224088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Žák se podrobněji seznámí se způsobem  oblékání v  období gotiky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Mgr. Valerie Káňová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Jazyk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Čeština 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Očekávaný výstup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charakterizuje  způsob oblékání v období gotiky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Speciální vzdělávací potřeby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žádné –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Mužský oděv, ženský oděv, pokrývky hlavy, hennin, obuv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učebního materiálu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interaktivity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Výklad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Cílová skupina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Žák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Stupeň a typ vzdělávání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vzdělávání – druhý stupeň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Typická věková skupina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12 - 15 let / 7. ročník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Celková velikost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1843 kB – soubor .doc</a:t>
                      </a:r>
                      <a:endParaRPr kumimoji="0" lang="cs-CZ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950" marR="6950" marT="6950" marB="695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3" name="Rectangle 1"/>
          <p:cNvSpPr>
            <a:spLocks noChangeArrowheads="1"/>
          </p:cNvSpPr>
          <p:nvPr/>
        </p:nvSpPr>
        <p:spPr bwMode="auto">
          <a:xfrm>
            <a:off x="2627313" y="1700213"/>
            <a:ext cx="3673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200">
                <a:cs typeface="Times New Roman" pitchFamily="18" charset="0"/>
              </a:rPr>
              <a:t>Identifikátor materiálu: </a:t>
            </a:r>
            <a:r>
              <a:rPr lang="cs-CZ" sz="1200">
                <a:latin typeface="Constantia" pitchFamily="18" charset="0"/>
              </a:rPr>
              <a:t>VY_32_Inovace_ICT2.4_3-58 </a:t>
            </a:r>
            <a:endParaRPr lang="cs-CZ" sz="1200"/>
          </a:p>
          <a:p>
            <a:pPr eaLnBrk="0" hangingPunct="0"/>
            <a:endParaRPr lang="cs-CZ"/>
          </a:p>
        </p:txBody>
      </p:sp>
      <p:pic>
        <p:nvPicPr>
          <p:cNvPr id="13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8913"/>
            <a:ext cx="6081713" cy="148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Ukázky ženských šatů</a:t>
            </a:r>
          </a:p>
        </p:txBody>
      </p:sp>
      <p:pic>
        <p:nvPicPr>
          <p:cNvPr id="22530" name="Zástupný symbol pro obsah 4" descr="File:Italian breviary c. 1380 wome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29050" y="3216275"/>
            <a:ext cx="1485900" cy="1827213"/>
          </a:xfrm>
        </p:spPr>
      </p:pic>
      <p:pic>
        <p:nvPicPr>
          <p:cNvPr id="22531" name="Obrázek 6" descr="File:Italian breviary c. 1380 wom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060575"/>
            <a:ext cx="403225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bdélník 7"/>
          <p:cNvSpPr>
            <a:spLocks noChangeArrowheads="1"/>
          </p:cNvSpPr>
          <p:nvPr/>
        </p:nvSpPr>
        <p:spPr bwMode="auto">
          <a:xfrm>
            <a:off x="1258888" y="6308725"/>
            <a:ext cx="936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200">
                <a:latin typeface="Constantia" pitchFamily="18" charset="0"/>
              </a:rPr>
              <a:t>Obr. 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Pokrývky hlavy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Dívky chodily prostovlasé, vdané ženy nosily závoje, čepce</a:t>
            </a:r>
          </a:p>
          <a:p>
            <a:r>
              <a:rPr lang="cs-CZ" sz="2000" smtClean="0"/>
              <a:t>Nejtypičtější pokrývka hlavy byl </a:t>
            </a:r>
            <a:r>
              <a:rPr lang="cs-CZ" sz="2000" b="1" smtClean="0"/>
              <a:t>hennin</a:t>
            </a:r>
            <a:r>
              <a:rPr lang="cs-CZ" sz="2000" smtClean="0"/>
              <a:t> – vysoký kuželovitý klobouk. Na konci čepce vlál závoj. </a:t>
            </a:r>
          </a:p>
          <a:p>
            <a:r>
              <a:rPr lang="cs-CZ" sz="2000" b="1" smtClean="0"/>
              <a:t>rohaté čepce – </a:t>
            </a:r>
            <a:r>
              <a:rPr lang="cs-CZ" sz="2000" smtClean="0"/>
              <a:t>ženy si stáčely copy do dvou drdolů po stranách hlavy, vlasy si sčesaly co nejvíce z čela.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Závoje, čepce</a:t>
            </a:r>
          </a:p>
        </p:txBody>
      </p:sp>
      <p:pic>
        <p:nvPicPr>
          <p:cNvPr id="24578" name="Obrázek 4" descr="File:Maître de la Légende de Sainte Marie-Madeleine, Sainte Marie-Madeleine (15–16ème siècle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916113"/>
            <a:ext cx="378301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Obdélník 5"/>
          <p:cNvSpPr>
            <a:spLocks noChangeArrowheads="1"/>
          </p:cNvSpPr>
          <p:nvPr/>
        </p:nvSpPr>
        <p:spPr bwMode="auto">
          <a:xfrm>
            <a:off x="7740650" y="6581775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13</a:t>
            </a:r>
          </a:p>
        </p:txBody>
      </p:sp>
      <p:pic>
        <p:nvPicPr>
          <p:cNvPr id="24580" name="Zástupný symbol pro obsah 3" descr="File:Rogier van der Weyden 02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989138"/>
            <a:ext cx="2989263" cy="4389437"/>
          </a:xfrm>
        </p:spPr>
      </p:pic>
      <p:sp>
        <p:nvSpPr>
          <p:cNvPr id="24581" name="Obdélník 8"/>
          <p:cNvSpPr>
            <a:spLocks noChangeArrowheads="1"/>
          </p:cNvSpPr>
          <p:nvPr/>
        </p:nvSpPr>
        <p:spPr bwMode="auto">
          <a:xfrm>
            <a:off x="755650" y="6453188"/>
            <a:ext cx="827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Hennin</a:t>
            </a:r>
          </a:p>
        </p:txBody>
      </p:sp>
      <p:pic>
        <p:nvPicPr>
          <p:cNvPr id="25602" name="Picture 2" descr="Soubor:Hans Memling 0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700213"/>
            <a:ext cx="3194050" cy="4389437"/>
          </a:xfrm>
        </p:spPr>
      </p:pic>
      <p:sp>
        <p:nvSpPr>
          <p:cNvPr id="25603" name="Obdélník 4"/>
          <p:cNvSpPr>
            <a:spLocks noChangeArrowheads="1"/>
          </p:cNvSpPr>
          <p:nvPr/>
        </p:nvSpPr>
        <p:spPr bwMode="auto">
          <a:xfrm>
            <a:off x="5076825" y="6165850"/>
            <a:ext cx="790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15</a:t>
            </a:r>
          </a:p>
        </p:txBody>
      </p:sp>
      <p:pic>
        <p:nvPicPr>
          <p:cNvPr id="25604" name="Obrázek 5" descr="File:Margaret of Yo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33115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Obdélník 6"/>
          <p:cNvSpPr>
            <a:spLocks noChangeArrowheads="1"/>
          </p:cNvSpPr>
          <p:nvPr/>
        </p:nvSpPr>
        <p:spPr bwMode="auto">
          <a:xfrm>
            <a:off x="2771775" y="6453188"/>
            <a:ext cx="792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Rohaté čepce</a:t>
            </a:r>
          </a:p>
        </p:txBody>
      </p:sp>
      <p:pic>
        <p:nvPicPr>
          <p:cNvPr id="26626" name="Zástupný symbol pro obsah 3" descr="File:Isabella of portug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89138"/>
            <a:ext cx="3509963" cy="4389437"/>
          </a:xfrm>
        </p:spPr>
      </p:pic>
      <p:sp>
        <p:nvSpPr>
          <p:cNvPr id="26627" name="Obdélník 4"/>
          <p:cNvSpPr>
            <a:spLocks noChangeArrowheads="1"/>
          </p:cNvSpPr>
          <p:nvPr/>
        </p:nvSpPr>
        <p:spPr bwMode="auto">
          <a:xfrm>
            <a:off x="323850" y="6381750"/>
            <a:ext cx="86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16</a:t>
            </a:r>
          </a:p>
        </p:txBody>
      </p:sp>
      <p:pic>
        <p:nvPicPr>
          <p:cNvPr id="26628" name="Obrázek 5" descr="File:Jan van Eyck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89138"/>
            <a:ext cx="345598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Obdélník 6"/>
          <p:cNvSpPr>
            <a:spLocks noChangeArrowheads="1"/>
          </p:cNvSpPr>
          <p:nvPr/>
        </p:nvSpPr>
        <p:spPr bwMode="auto">
          <a:xfrm>
            <a:off x="7667625" y="6453188"/>
            <a:ext cx="7921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Zdroje: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7650" name="Zástupný symbol pro obsah 5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389438"/>
          </a:xfrm>
        </p:spPr>
        <p:txBody>
          <a:bodyPr/>
          <a:lstStyle/>
          <a:p>
            <a:r>
              <a:rPr lang="cs-CZ" sz="1200" smtClean="0"/>
              <a:t>Hora Petr, Toulky českou minulostí 2, PRÁCE, PRAHA 1991</a:t>
            </a:r>
          </a:p>
          <a:p>
            <a:r>
              <a:rPr lang="cs-CZ" sz="1200" smtClean="0"/>
              <a:t>http://www.textilforum.cz/historie-a-moda/gotika/pokryvky-hlavy-doplnky-obuv</a:t>
            </a:r>
          </a:p>
          <a:p>
            <a:endParaRPr lang="cs-CZ" sz="1200" smtClean="0"/>
          </a:p>
          <a:p>
            <a:r>
              <a:rPr lang="cs-CZ" sz="1200" smtClean="0"/>
              <a:t>Obrázky:</a:t>
            </a:r>
          </a:p>
          <a:p>
            <a:r>
              <a:rPr lang="cs-CZ" sz="1200" smtClean="0"/>
              <a:t>Všechny uveřejněné odkazy   [cit. 2013 – 01- 13].  Dostupné pod licencí Public domain na WWW:</a:t>
            </a:r>
          </a:p>
          <a:p>
            <a:r>
              <a:rPr lang="cs-CZ" sz="1200" smtClean="0"/>
              <a:t>1. http://upload.wikimedia.org/wikipedia/commons/thumb/5/51/1300-1350%2C_German._-_044_-_Costumes_of_All_Nations_%281882%29.JPG/447px-1300-1350%2C_German._-_044_-_Costumes_of_All_Nations_%281882%29.JPG</a:t>
            </a:r>
          </a:p>
          <a:p>
            <a:r>
              <a:rPr lang="cs-CZ" sz="1200" smtClean="0"/>
              <a:t>2. http://upload.wikimedia.org/wikipedia/commons/thumb/4/4d/46-aspetti_di_vita_quotidiana_discrezione_Taccuino_Sanitatis_detail2..jpg/491px-46-aspetti_di_vita_quotidiana_discrezione_Taccuino_Sanitatis_detail2..jpg</a:t>
            </a:r>
          </a:p>
          <a:p>
            <a:r>
              <a:rPr lang="cs-CZ" sz="1200" smtClean="0"/>
              <a:t>3. http://upload.wikimedia.org/wikipedia/commons/thumb/5/56/20-alimenti%2C_vino_rosso%2CTaccuino_Sanitatis%2C_Casanatense_4182.jpg/541px-20-alimenti%2C_vino_rosso%2CTaccuino_Sanitatis%2C_Casanatense_4182.jpg</a:t>
            </a:r>
          </a:p>
          <a:p>
            <a:r>
              <a:rPr lang="cs-CZ" sz="1200" smtClean="0"/>
              <a:t>4. http://upload.wikimedia.org/wikipedia/commons/thumb/5/5b/Particoloredhose.jpg/286px-Particoloredhose.jpg</a:t>
            </a:r>
          </a:p>
          <a:p>
            <a:r>
              <a:rPr lang="cs-CZ" sz="1200" smtClean="0"/>
              <a:t>5. http://upload.wikimedia.org/wikipedia/commons/thumb/6/65/Dr%C3%A4kt%2C_Florentinskt_adelsman%2C_Nordisk_familjebok.png/310px-Dr%C3%A4kt%2C_Florentinskt_adelsman%2C_Nordisk_familjebok.png</a:t>
            </a:r>
          </a:p>
          <a:p>
            <a:r>
              <a:rPr lang="cs-CZ" sz="1200" smtClean="0"/>
              <a:t>6. http://upload.wikimedia.org/wikipedia/commons/thumb/4/4d/Edward4.jpg/408px-Edward4.jpg</a:t>
            </a:r>
          </a:p>
          <a:p>
            <a:r>
              <a:rPr lang="cs-CZ" sz="1200" smtClean="0"/>
              <a:t>7. http://upload.wikimedia.org/wikipedia/commons/thumb/d/d7/48-aspetti_di_vita_quotidiana_ubriachezza_Taccuino_Sanitatis_Shoes.jpg/632px-48-aspetti_di_vita_quotidiana_ubriachezza_Taccuino_Sanitatis_Shoes.jpg</a:t>
            </a:r>
          </a:p>
          <a:p>
            <a:r>
              <a:rPr lang="cs-CZ" sz="1200" smtClean="0"/>
              <a:t>8. http://upload.wikimedia.org/wikipedia/commons/a/a6/Tacuin_Lin47.jpg</a:t>
            </a:r>
          </a:p>
          <a:p>
            <a:pPr>
              <a:buFont typeface="Wingdings 2" pitchFamily="18" charset="2"/>
              <a:buNone/>
            </a:pPr>
            <a:endParaRPr lang="cs-CZ" sz="1100" smtClean="0"/>
          </a:p>
          <a:p>
            <a:endParaRPr lang="cs-CZ" sz="1100" smtClean="0"/>
          </a:p>
          <a:p>
            <a:pPr>
              <a:buFont typeface="Wingdings 2" pitchFamily="18" charset="2"/>
              <a:buNone/>
            </a:pPr>
            <a:endParaRPr lang="cs-CZ" sz="1100" smtClean="0"/>
          </a:p>
          <a:p>
            <a:endParaRPr lang="cs-CZ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Zdroje: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smtClean="0"/>
              <a:t>9. http://upload.wikimedia.org/wikipedia/commons/c/c1/Hans_Memling_078.jpg</a:t>
            </a:r>
          </a:p>
          <a:p>
            <a:r>
              <a:rPr lang="cs-CZ" sz="1200" smtClean="0"/>
              <a:t>10. http://upload.wikimedia.org/wikipedia/commons/thumb/7/73/Hans_Memling_015.jpg/483px-Hans_Memling_015.jpg</a:t>
            </a:r>
          </a:p>
          <a:p>
            <a:r>
              <a:rPr lang="cs-CZ" sz="1200" smtClean="0"/>
              <a:t>11. http://upload.wikimedia.org/wikipedia/commons/thumb/9/95/Italian_breviary_c._1380_women.jpg/488px-Italian_breviary_c._1380_women.jpg</a:t>
            </a:r>
          </a:p>
          <a:p>
            <a:r>
              <a:rPr lang="cs-CZ" sz="1200" smtClean="0"/>
              <a:t>12. http://upload.wikimedia.org/wikipedia/commons/thumb/2/21/Rogier_van_der_Weyden_029.jpg/408px-Rogier_van_der_Weyden_029.jpg</a:t>
            </a:r>
          </a:p>
          <a:p>
            <a:r>
              <a:rPr lang="cs-CZ" sz="1200" smtClean="0"/>
              <a:t>13. http://upload.wikimedia.org/wikipedia/commons/6/68/Ma%C3%AEtre_de_la_L%C3%A9gende_de_Sainte_Marie-Madeleine%2C_Sainte_Marie-Madeleine_%2815%E2%80%9316%C3%A8me_si%C3%A8cle%29.jpg</a:t>
            </a:r>
          </a:p>
          <a:p>
            <a:r>
              <a:rPr lang="cs-CZ" sz="1200" smtClean="0"/>
              <a:t>14. http://upload.wikimedia.org/wikipedia/commons/3/37/Margaret_of_York.jpg</a:t>
            </a:r>
          </a:p>
          <a:p>
            <a:r>
              <a:rPr lang="cs-CZ" sz="1200" smtClean="0"/>
              <a:t>15. http://upload.wikimedia.org/wikipedia/commons/thumb/5/5c/Hans_Memling_049.jpg/436px-Hans_Memling_049.jpg</a:t>
            </a:r>
          </a:p>
          <a:p>
            <a:r>
              <a:rPr lang="cs-CZ" sz="1200" smtClean="0"/>
              <a:t>16. http://upload.wikimedia.org/wikipedia/commons/thumb/f/f2/Isabella_of_portugal.jpg/479px-Isabella_of_portugal.jpg</a:t>
            </a:r>
          </a:p>
          <a:p>
            <a:r>
              <a:rPr lang="cs-CZ" sz="1200" smtClean="0"/>
              <a:t>17. http://upload.wikimedia.org/wikipedia/commons/thumb/f/fa/Jan_van_Eyck_006.jpg/491px-Jan_van_Eyck_006.jpg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18487" cy="1155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Móda gotická </a:t>
            </a:r>
            <a:br>
              <a:rPr lang="cs-CZ" dirty="0" smtClean="0"/>
            </a:br>
            <a:r>
              <a:rPr lang="cs-CZ" sz="3100" dirty="0" smtClean="0"/>
              <a:t>(od 13. do 15. století)</a:t>
            </a:r>
            <a:endParaRPr lang="cs-CZ" sz="3100" dirty="0"/>
          </a:p>
        </p:txBody>
      </p:sp>
      <p:pic>
        <p:nvPicPr>
          <p:cNvPr id="14338" name="Zástupný symbol pro obsah 3" descr="File:1300-1350, German. - 044 - Costumes of All Nations (1882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2468563"/>
            <a:ext cx="3275013" cy="4389437"/>
          </a:xfrm>
        </p:spPr>
      </p:pic>
      <p:sp>
        <p:nvSpPr>
          <p:cNvPr id="14339" name="Obdélník 4"/>
          <p:cNvSpPr>
            <a:spLocks noChangeArrowheads="1"/>
          </p:cNvSpPr>
          <p:nvPr/>
        </p:nvSpPr>
        <p:spPr bwMode="auto">
          <a:xfrm>
            <a:off x="2051050" y="6308725"/>
            <a:ext cx="7921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Móda gotická</a:t>
            </a:r>
            <a:br>
              <a:rPr lang="cs-CZ" smtClean="0"/>
            </a:br>
            <a:r>
              <a:rPr lang="cs-CZ" sz="2000" smtClean="0"/>
              <a:t>(13. – 15. st.)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Oděvy byly přiléhavé.</a:t>
            </a:r>
          </a:p>
          <a:p>
            <a:r>
              <a:rPr lang="cs-CZ" sz="2000" smtClean="0"/>
              <a:t>Oděv byl nařasený.</a:t>
            </a:r>
          </a:p>
          <a:p>
            <a:r>
              <a:rPr lang="cs-CZ" sz="2000" smtClean="0"/>
              <a:t>Urození nosili šat dlouhý, prostí lidé kratší.</a:t>
            </a:r>
          </a:p>
          <a:p>
            <a:r>
              <a:rPr lang="cs-CZ" sz="2000" smtClean="0"/>
              <a:t>Používaly se nové druhy látek.</a:t>
            </a:r>
          </a:p>
          <a:p>
            <a:r>
              <a:rPr lang="cs-CZ" sz="2000" smtClean="0"/>
              <a:t>Oděvy byly barevnější, kombinovaly se všechny barvy, oblíbenou barvou byla bleděmodrá – barva nebes.</a:t>
            </a:r>
          </a:p>
          <a:p>
            <a:r>
              <a:rPr lang="cs-CZ" sz="2000" smtClean="0"/>
              <a:t>Módní bylo barevně kombinovat oděvy, např. polovina oděvu v jedné barvě a polovina v jiné barvě, např. každá nohavice jiná.</a:t>
            </a:r>
          </a:p>
          <a:p>
            <a:r>
              <a:rPr lang="cs-CZ" sz="2000" smtClean="0"/>
              <a:t>Vlasy se kadeřily želízkem.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cs-CZ" smtClean="0"/>
              <a:t>Mužská gotická móda</a:t>
            </a:r>
          </a:p>
        </p:txBody>
      </p:sp>
      <p:sp>
        <p:nvSpPr>
          <p:cNvPr id="16386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cs-CZ" sz="2000" smtClean="0"/>
              <a:t>Dlouhé  nařasené oděvy.</a:t>
            </a:r>
          </a:p>
          <a:p>
            <a:r>
              <a:rPr lang="cs-CZ" sz="2000" smtClean="0"/>
              <a:t>Krátké kabátce ke kolenům  nebo i kratší, v pase stažené.</a:t>
            </a:r>
          </a:p>
          <a:p>
            <a:r>
              <a:rPr lang="cs-CZ" sz="2000" smtClean="0"/>
              <a:t>Úzké punčochové nohavice. </a:t>
            </a:r>
          </a:p>
          <a:p>
            <a:r>
              <a:rPr lang="cs-CZ" sz="2000" smtClean="0"/>
              <a:t>Boty s dlouhou špičkou.</a:t>
            </a:r>
          </a:p>
          <a:p>
            <a:r>
              <a:rPr lang="cs-CZ" sz="2000" smtClean="0"/>
              <a:t>Pokrývky hlavy.</a:t>
            </a:r>
          </a:p>
          <a:p>
            <a:endParaRPr lang="cs-CZ" sz="2000" smtClean="0"/>
          </a:p>
          <a:p>
            <a:pPr>
              <a:buFont typeface="Wingdings 2" pitchFamily="18" charset="2"/>
              <a:buNone/>
            </a:pPr>
            <a:endParaRPr lang="cs-CZ" sz="2000" smtClean="0"/>
          </a:p>
          <a:p>
            <a:endParaRPr lang="cs-CZ" sz="2000" smtClean="0"/>
          </a:p>
        </p:txBody>
      </p:sp>
      <p:sp>
        <p:nvSpPr>
          <p:cNvPr id="16387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cs-CZ" smtClean="0"/>
          </a:p>
        </p:txBody>
      </p:sp>
      <p:sp>
        <p:nvSpPr>
          <p:cNvPr id="16388" name="Obdélník 7"/>
          <p:cNvSpPr>
            <a:spLocks noChangeArrowheads="1"/>
          </p:cNvSpPr>
          <p:nvPr/>
        </p:nvSpPr>
        <p:spPr bwMode="auto">
          <a:xfrm>
            <a:off x="3708400" y="6237288"/>
            <a:ext cx="863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2</a:t>
            </a:r>
          </a:p>
        </p:txBody>
      </p:sp>
      <p:pic>
        <p:nvPicPr>
          <p:cNvPr id="16389" name="Obrázek 5" descr="File:46-aspetti di vita quotidiana discrezione Taccuino Sanitatis detail2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38481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Ukázky mužských oděvů</a:t>
            </a:r>
          </a:p>
        </p:txBody>
      </p:sp>
      <p:pic>
        <p:nvPicPr>
          <p:cNvPr id="17410" name="Obrázek 4" descr="File:20-alimenti, vino rosso,Taccuino Sanitatis, Casanatense 4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367188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smtClean="0"/>
              <a:t>Obr. 3</a:t>
            </a:r>
          </a:p>
        </p:txBody>
      </p:sp>
      <p:sp>
        <p:nvSpPr>
          <p:cNvPr id="17412" name="Obdélník 7"/>
          <p:cNvSpPr>
            <a:spLocks noChangeArrowheads="1"/>
          </p:cNvSpPr>
          <p:nvPr/>
        </p:nvSpPr>
        <p:spPr bwMode="auto">
          <a:xfrm>
            <a:off x="8027988" y="6165850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4</a:t>
            </a:r>
          </a:p>
        </p:txBody>
      </p:sp>
      <p:pic>
        <p:nvPicPr>
          <p:cNvPr id="17413" name="Zástupný symbol pro obsah 6" descr="http://upload.wikimedia.org/wikipedia/commons/thumb/5/5b/Particoloredhose.jpg/286px-Particoloredhose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60575"/>
            <a:ext cx="211772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cs-CZ" smtClean="0"/>
              <a:t>Mužské pokrývky hlavy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/>
          <a:lstStyle/>
          <a:p>
            <a:r>
              <a:rPr lang="cs-CZ" sz="2000" smtClean="0"/>
              <a:t>klobouky, kapuce, barety, kukly i slaměné klobouky</a:t>
            </a:r>
          </a:p>
          <a:p>
            <a:r>
              <a:rPr lang="cs-CZ" sz="2000" smtClean="0"/>
              <a:t>klobouk s dekorativně volně splývajícím koncem (tzv. točenka)</a:t>
            </a:r>
          </a:p>
        </p:txBody>
      </p:sp>
      <p:pic>
        <p:nvPicPr>
          <p:cNvPr id="18435" name="Obrázek 5" descr="File:Dräkt, Florentinskt adelsman, Nordisk familjebo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989138"/>
            <a:ext cx="22320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bdélník 7"/>
          <p:cNvSpPr>
            <a:spLocks noChangeArrowheads="1"/>
          </p:cNvSpPr>
          <p:nvPr/>
        </p:nvSpPr>
        <p:spPr bwMode="auto">
          <a:xfrm>
            <a:off x="3132138" y="6308725"/>
            <a:ext cx="7921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5</a:t>
            </a:r>
          </a:p>
        </p:txBody>
      </p:sp>
      <p:pic>
        <p:nvPicPr>
          <p:cNvPr id="18437" name="Obrázek 8" descr="File:Edwar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349500"/>
            <a:ext cx="23034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Obdélník 9"/>
          <p:cNvSpPr>
            <a:spLocks noChangeArrowheads="1"/>
          </p:cNvSpPr>
          <p:nvPr/>
        </p:nvSpPr>
        <p:spPr bwMode="auto">
          <a:xfrm>
            <a:off x="7956550" y="5732463"/>
            <a:ext cx="863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Obuv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000" smtClean="0"/>
              <a:t>Boty s dlouhými zobany</a:t>
            </a:r>
          </a:p>
        </p:txBody>
      </p:sp>
      <p:pic>
        <p:nvPicPr>
          <p:cNvPr id="19459" name="Obrázek 5" descr="File:48-aspetti di vita quotidiana ubriachezza Taccuino Sanitatis Sho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565400"/>
            <a:ext cx="316865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bdélník 6"/>
          <p:cNvSpPr>
            <a:spLocks noChangeArrowheads="1"/>
          </p:cNvSpPr>
          <p:nvPr/>
        </p:nvSpPr>
        <p:spPr bwMode="auto">
          <a:xfrm>
            <a:off x="5292725" y="5732463"/>
            <a:ext cx="863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cs-CZ" smtClean="0"/>
              <a:t>Ženská gotická móda</a:t>
            </a:r>
          </a:p>
        </p:txBody>
      </p:sp>
      <p:sp>
        <p:nvSpPr>
          <p:cNvPr id="20482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cs-CZ" sz="2000" smtClean="0"/>
              <a:t>Ženy si oblékaly dlouhé šaty. </a:t>
            </a:r>
          </a:p>
          <a:p>
            <a:r>
              <a:rPr lang="cs-CZ" sz="2000" smtClean="0"/>
              <a:t>Šaty byly  těsně přiléhavé, obepínaly pas a zdůrazňovaly štíhlý pas a pěknou postavu. </a:t>
            </a:r>
          </a:p>
          <a:p>
            <a:r>
              <a:rPr lang="cs-CZ" sz="2000" smtClean="0"/>
              <a:t>Mohutně řasená sukně </a:t>
            </a:r>
          </a:p>
          <a:p>
            <a:pPr>
              <a:buFont typeface="Wingdings 2" pitchFamily="18" charset="2"/>
              <a:buNone/>
            </a:pPr>
            <a:endParaRPr lang="cs-CZ" sz="2000" smtClean="0"/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0483" name="Zástupný symbol pro obsah 7" descr="File:Tacuin Lin4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133600"/>
            <a:ext cx="3743325" cy="4319588"/>
          </a:xfrm>
        </p:spPr>
      </p:pic>
      <p:sp>
        <p:nvSpPr>
          <p:cNvPr id="20484" name="Obdélník 8"/>
          <p:cNvSpPr>
            <a:spLocks noChangeArrowheads="1"/>
          </p:cNvSpPr>
          <p:nvPr/>
        </p:nvSpPr>
        <p:spPr bwMode="auto">
          <a:xfrm>
            <a:off x="4211638" y="6308725"/>
            <a:ext cx="720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Ukázky ženských oděvů</a:t>
            </a:r>
          </a:p>
        </p:txBody>
      </p:sp>
      <p:pic>
        <p:nvPicPr>
          <p:cNvPr id="21506" name="Zástupný symbol pro obsah 3" descr="File:Hans Memling 07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205038"/>
            <a:ext cx="1879600" cy="3746500"/>
          </a:xfrm>
        </p:spPr>
      </p:pic>
      <p:sp>
        <p:nvSpPr>
          <p:cNvPr id="21507" name="Obdélník 4"/>
          <p:cNvSpPr>
            <a:spLocks noChangeArrowheads="1"/>
          </p:cNvSpPr>
          <p:nvPr/>
        </p:nvSpPr>
        <p:spPr bwMode="auto">
          <a:xfrm>
            <a:off x="250825" y="6092825"/>
            <a:ext cx="7921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9</a:t>
            </a:r>
          </a:p>
        </p:txBody>
      </p:sp>
      <p:pic>
        <p:nvPicPr>
          <p:cNvPr id="21508" name="Obrázek 5" descr="File:Hans Memling 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060575"/>
            <a:ext cx="3743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bdélník 6"/>
          <p:cNvSpPr>
            <a:spLocks noChangeArrowheads="1"/>
          </p:cNvSpPr>
          <p:nvPr/>
        </p:nvSpPr>
        <p:spPr bwMode="auto">
          <a:xfrm>
            <a:off x="8243888" y="5949950"/>
            <a:ext cx="792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Constantia" pitchFamily="18" charset="0"/>
              </a:rPr>
              <a:t>Obr. 10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989</TotalTime>
  <Words>393</Words>
  <Application>Microsoft Office PowerPoint</Application>
  <PresentationFormat>On-screen Show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Times New Roman</vt:lpstr>
      <vt:lpstr>Tok</vt:lpstr>
      <vt:lpstr>Tok</vt:lpstr>
      <vt:lpstr>Tok</vt:lpstr>
      <vt:lpstr>Tok</vt:lpstr>
      <vt:lpstr>Snímek 1</vt:lpstr>
      <vt:lpstr>Móda gotická  (od 13. do 15. století)</vt:lpstr>
      <vt:lpstr>Móda gotická (13. – 15. st.)</vt:lpstr>
      <vt:lpstr>Mužská gotická móda</vt:lpstr>
      <vt:lpstr>Ukázky mužských oděvů</vt:lpstr>
      <vt:lpstr>Mužské pokrývky hlavy</vt:lpstr>
      <vt:lpstr>Obuv</vt:lpstr>
      <vt:lpstr>Ženská gotická móda</vt:lpstr>
      <vt:lpstr>Ukázky ženských oděvů</vt:lpstr>
      <vt:lpstr>Ukázky ženských šatů</vt:lpstr>
      <vt:lpstr>Pokrývky hlavy</vt:lpstr>
      <vt:lpstr>Závoje, čepce</vt:lpstr>
      <vt:lpstr>Hennin</vt:lpstr>
      <vt:lpstr>Rohaté čepce</vt:lpstr>
      <vt:lpstr>Zdroje: 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Gotická móda</dc:title>
  <dc:creator>PC13082010</dc:creator>
  <cp:lastModifiedBy>UCEBNA</cp:lastModifiedBy>
  <cp:revision>224</cp:revision>
  <dcterms:created xsi:type="dcterms:W3CDTF">2012-05-06T06:40:46Z</dcterms:created>
  <dcterms:modified xsi:type="dcterms:W3CDTF">2013-06-03T09:42:20Z</dcterms:modified>
</cp:coreProperties>
</file>