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63" r:id="rId4"/>
    <p:sldId id="269" r:id="rId5"/>
    <p:sldId id="259" r:id="rId6"/>
    <p:sldId id="266" r:id="rId7"/>
    <p:sldId id="260" r:id="rId8"/>
    <p:sldId id="258" r:id="rId9"/>
    <p:sldId id="257" r:id="rId10"/>
    <p:sldId id="262" r:id="rId11"/>
    <p:sldId id="265" r:id="rId12"/>
    <p:sldId id="268" r:id="rId13"/>
    <p:sldId id="273" r:id="rId14"/>
    <p:sldId id="272" r:id="rId15"/>
    <p:sldId id="261" r:id="rId16"/>
    <p:sldId id="270" r:id="rId17"/>
    <p:sldId id="271" r:id="rId18"/>
    <p:sldId id="275" r:id="rId19"/>
    <p:sldId id="27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56E3-2874-446A-BF54-066830F7BD11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DC69-724E-41DB-B3FB-C0001AB875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56E3-2874-446A-BF54-066830F7BD11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DC69-724E-41DB-B3FB-C0001AB875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56E3-2874-446A-BF54-066830F7BD11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DC69-724E-41DB-B3FB-C0001AB875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56E3-2874-446A-BF54-066830F7BD11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DC69-724E-41DB-B3FB-C0001AB875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56E3-2874-446A-BF54-066830F7BD11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DC69-724E-41DB-B3FB-C0001AB875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56E3-2874-446A-BF54-066830F7BD11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DC69-724E-41DB-B3FB-C0001AB875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56E3-2874-446A-BF54-066830F7BD11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DC69-724E-41DB-B3FB-C0001AB875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56E3-2874-446A-BF54-066830F7BD11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DC69-724E-41DB-B3FB-C0001AB875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56E3-2874-446A-BF54-066830F7BD11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DC69-724E-41DB-B3FB-C0001AB875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56E3-2874-446A-BF54-066830F7BD11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DC69-724E-41DB-B3FB-C0001AB875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56E3-2874-446A-BF54-066830F7BD11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DC69-724E-41DB-B3FB-C0001AB875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756E3-2874-446A-BF54-066830F7BD11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DDC69-724E-41DB-B3FB-C0001AB8751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347943" y="2060848"/>
          <a:ext cx="4448114" cy="4758358"/>
        </p:xfrm>
        <a:graphic>
          <a:graphicData uri="http://schemas.openxmlformats.org/drawingml/2006/table">
            <a:tbl>
              <a:tblPr/>
              <a:tblGrid>
                <a:gridCol w="2224057"/>
                <a:gridCol w="2224057"/>
              </a:tblGrid>
              <a:tr h="388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latin typeface="Times New Roman"/>
                          <a:ea typeface="Times New Roman"/>
                          <a:cs typeface="Times New Roman"/>
                        </a:rPr>
                        <a:t>Anotace</a:t>
                      </a:r>
                      <a:endParaRPr lang="cs-CZ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latin typeface="Times New Roman"/>
                          <a:ea typeface="Times New Roman"/>
                          <a:cs typeface="Times New Roman"/>
                        </a:rPr>
                        <a:t> Žák </a:t>
                      </a:r>
                      <a:r>
                        <a:rPr lang="cs-CZ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se seznámí s </a:t>
                      </a:r>
                      <a:r>
                        <a:rPr lang="cs-CZ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gotickými hrady na našem území </a:t>
                      </a:r>
                      <a:endParaRPr lang="cs-CZ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Autor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</a:rPr>
                        <a:t> Mgr. Valerie Káňová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Jazyk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</a:rPr>
                        <a:t>  Čeština 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Očekávaný výstup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objasní účel a dobu vzniku hradů  na našem území, rozpozná stavební části hradu,</a:t>
                      </a:r>
                      <a:r>
                        <a:rPr lang="cs-CZ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chápe rozdíl mezi hradem a tvrzí, </a:t>
                      </a:r>
                      <a:r>
                        <a:rPr lang="cs-CZ" sz="900" baseline="0" smtClean="0">
                          <a:latin typeface="Times New Roman"/>
                          <a:ea typeface="Times New Roman"/>
                          <a:cs typeface="Times New Roman"/>
                        </a:rPr>
                        <a:t>pojmenuje nejznámější hrady</a:t>
                      </a:r>
                      <a:endParaRPr lang="cs-CZ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Speciální vzdělávací potřeby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</a:rPr>
                        <a:t>- žádné –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latin typeface="Times New Roman"/>
                          <a:ea typeface="Times New Roman"/>
                          <a:cs typeface="Times New Roman"/>
                        </a:rPr>
                        <a:t>Klíčová slova</a:t>
                      </a:r>
                      <a:endParaRPr lang="cs-CZ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 smtClean="0">
                          <a:latin typeface="Calibri"/>
                          <a:ea typeface="Calibri"/>
                          <a:cs typeface="Times New Roman"/>
                        </a:rPr>
                        <a:t>Hrad, </a:t>
                      </a:r>
                      <a:r>
                        <a:rPr lang="cs-CZ" sz="900" dirty="0" err="1" smtClean="0">
                          <a:latin typeface="Calibri"/>
                          <a:ea typeface="Calibri"/>
                          <a:cs typeface="Times New Roman"/>
                        </a:rPr>
                        <a:t>donjon</a:t>
                      </a:r>
                      <a:r>
                        <a:rPr lang="cs-CZ" sz="9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cs-CZ" sz="900" dirty="0" err="1" smtClean="0">
                          <a:latin typeface="Calibri"/>
                          <a:ea typeface="Calibri"/>
                          <a:cs typeface="Times New Roman"/>
                        </a:rPr>
                        <a:t>bergfrit</a:t>
                      </a:r>
                      <a:r>
                        <a:rPr lang="cs-CZ" sz="9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cs-CZ" sz="900" dirty="0" err="1" smtClean="0">
                          <a:latin typeface="Calibri"/>
                          <a:ea typeface="Calibri"/>
                          <a:cs typeface="Times New Roman"/>
                        </a:rPr>
                        <a:t>bergfrit</a:t>
                      </a:r>
                      <a:r>
                        <a:rPr lang="cs-CZ" sz="900" dirty="0" smtClean="0">
                          <a:latin typeface="Calibri"/>
                          <a:ea typeface="Calibri"/>
                          <a:cs typeface="Times New Roman"/>
                        </a:rPr>
                        <a:t> s břitem, hradby, cimbuří, tvrz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Druh učebního materiálu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Prezentace</a:t>
                      </a:r>
                      <a:endParaRPr lang="cs-CZ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Druh interaktivity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Výklad, aktivita</a:t>
                      </a:r>
                      <a:endParaRPr lang="cs-CZ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Cílová skupina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</a:rPr>
                        <a:t>Žák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Stupeň a typ vzdělávání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</a:rPr>
                        <a:t>základní vzdělávání – druhý stupeň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Typická věková skupina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</a:rPr>
                        <a:t>12 - 15 let / 7. ročník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Celková velikost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2584 </a:t>
                      </a:r>
                      <a:r>
                        <a:rPr lang="cs-CZ" sz="900" dirty="0">
                          <a:latin typeface="Times New Roman"/>
                          <a:ea typeface="Times New Roman"/>
                          <a:cs typeface="Times New Roman"/>
                        </a:rPr>
                        <a:t>kB – soubor .</a:t>
                      </a:r>
                      <a:r>
                        <a:rPr lang="cs-CZ" sz="900" dirty="0" err="1">
                          <a:latin typeface="Times New Roman"/>
                          <a:ea typeface="Times New Roman"/>
                          <a:cs typeface="Times New Roman"/>
                        </a:rPr>
                        <a:t>doc</a:t>
                      </a:r>
                      <a:endParaRPr lang="cs-CZ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15816" y="1556792"/>
            <a:ext cx="35568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Identifikátor materiálu: </a:t>
            </a:r>
            <a:r>
              <a:rPr lang="cs-CZ" sz="1200" dirty="0" smtClean="0"/>
              <a:t>VY_32_Inovace_ICT2.4_3-56 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081712" cy="148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Kost - </a:t>
            </a:r>
            <a:r>
              <a:rPr lang="cs-CZ" sz="4000" dirty="0" err="1" smtClean="0"/>
              <a:t>donjon</a:t>
            </a:r>
            <a:endParaRPr lang="cs-CZ" sz="4000" dirty="0"/>
          </a:p>
        </p:txBody>
      </p:sp>
      <p:pic>
        <p:nvPicPr>
          <p:cNvPr id="4" name="Zástupný symbol pro obsah 3" descr="Soubor:Kost-letecky-pohle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619672" y="6165304"/>
            <a:ext cx="79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6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Karlštejn - </a:t>
            </a:r>
            <a:r>
              <a:rPr lang="cs-CZ" sz="4000" dirty="0" err="1" smtClean="0"/>
              <a:t>donjon</a:t>
            </a:r>
            <a:endParaRPr lang="cs-CZ" sz="4000" dirty="0"/>
          </a:p>
        </p:txBody>
      </p:sp>
      <p:pic>
        <p:nvPicPr>
          <p:cNvPr id="4" name="Zástupný symbol pro obsah 3" descr="File:Karlsh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547664" y="6237312"/>
            <a:ext cx="648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Tvrze</a:t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Zástupný symbol pro obsah 3" descr="http://upload.wikimedia.org/wikipedia/commons/4/43/Kest%C5%99any_-_Doln%C3%AD_tvrz_%281%29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916832"/>
            <a:ext cx="433082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2400" dirty="0" smtClean="0"/>
              <a:t>Malá opevněná sídla pro příslušníky nižší šlechty</a:t>
            </a:r>
          </a:p>
          <a:p>
            <a:r>
              <a:rPr lang="cs-CZ" sz="2400" dirty="0" smtClean="0"/>
              <a:t>Od hradů se lišily polohou, byly stavěny v údolí v blízkosti venkovského osídlení</a:t>
            </a:r>
          </a:p>
          <a:p>
            <a:r>
              <a:rPr lang="cs-CZ" sz="2400" dirty="0" smtClean="0"/>
              <a:t>Některé byly obehnány vodním příkopem</a:t>
            </a:r>
            <a:endParaRPr lang="cs-CZ" sz="2400" dirty="0"/>
          </a:p>
        </p:txBody>
      </p:sp>
      <p:sp>
        <p:nvSpPr>
          <p:cNvPr id="5" name="Obdélník 4"/>
          <p:cNvSpPr/>
          <p:nvPr/>
        </p:nvSpPr>
        <p:spPr>
          <a:xfrm>
            <a:off x="323528" y="60212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/>
              <a:t>Obr. 8</a:t>
            </a:r>
            <a:r>
              <a:rPr lang="cs-CZ" dirty="0" smtClean="0"/>
              <a:t>            Tvrz v </a:t>
            </a:r>
            <a:r>
              <a:rPr lang="cs-CZ" dirty="0" err="1" smtClean="0"/>
              <a:t>Kestřanech</a:t>
            </a:r>
            <a:r>
              <a:rPr lang="cs-CZ" dirty="0" smtClean="0"/>
              <a:t> 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4294967295"/>
          </p:nvPr>
        </p:nvSpPr>
        <p:spPr>
          <a:xfrm>
            <a:off x="1371600" y="2906713"/>
            <a:ext cx="7772400" cy="1500187"/>
          </a:xfrm>
        </p:spPr>
        <p:txBody>
          <a:bodyPr>
            <a:noAutofit/>
          </a:bodyPr>
          <a:lstStyle/>
          <a:p>
            <a:r>
              <a:rPr lang="cs-CZ" sz="6600" dirty="0" smtClean="0">
                <a:solidFill>
                  <a:srgbClr val="00B0F0"/>
                </a:solidFill>
              </a:rPr>
              <a:t>Úkol:</a:t>
            </a:r>
            <a:br>
              <a:rPr lang="cs-CZ" sz="6600" dirty="0" smtClean="0">
                <a:solidFill>
                  <a:srgbClr val="00B0F0"/>
                </a:solidFill>
              </a:rPr>
            </a:br>
            <a:r>
              <a:rPr lang="cs-CZ" sz="6600" dirty="0" smtClean="0">
                <a:solidFill>
                  <a:srgbClr val="00B0F0"/>
                </a:solidFill>
              </a:rPr>
              <a:t>Poznáš české a moravské hrady</a:t>
            </a:r>
            <a:endParaRPr lang="cs-CZ" sz="6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Tento moravský hrad se nazývá:</a:t>
            </a:r>
            <a:endParaRPr lang="cs-CZ" dirty="0"/>
          </a:p>
        </p:txBody>
      </p:sp>
      <p:pic>
        <p:nvPicPr>
          <p:cNvPr id="5" name="Zástupný symbol pro obsah 4" descr="Soubor:Hrad Pernštej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44824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2699792" y="6453336"/>
            <a:ext cx="576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9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67544" y="155679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200" dirty="0" smtClean="0"/>
              <a:t>a) Bítov</a:t>
            </a:r>
          </a:p>
          <a:p>
            <a:r>
              <a:rPr lang="cs-CZ" sz="3200" dirty="0" smtClean="0"/>
              <a:t>b) Pernštejn</a:t>
            </a:r>
          </a:p>
          <a:p>
            <a:r>
              <a:rPr lang="cs-CZ" sz="3200" dirty="0" smtClean="0"/>
              <a:t>C) </a:t>
            </a:r>
            <a:r>
              <a:rPr lang="cs-CZ" sz="3200" dirty="0" err="1" smtClean="0"/>
              <a:t>Bouzov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Tento hrad se nazývá: </a:t>
            </a:r>
            <a:endParaRPr lang="cs-CZ" dirty="0"/>
          </a:p>
        </p:txBody>
      </p:sp>
      <p:pic>
        <p:nvPicPr>
          <p:cNvPr id="4" name="Zástupný symbol pro obsah 3" descr="Soubor:Krivoklat castle 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00808"/>
            <a:ext cx="5996429" cy="466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627784" y="6453336"/>
            <a:ext cx="648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10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11560" y="1484784"/>
            <a:ext cx="25345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cs-CZ" sz="2800" dirty="0" err="1" smtClean="0"/>
              <a:t>Kokořín</a:t>
            </a:r>
            <a:endParaRPr lang="cs-CZ" sz="2800" dirty="0" smtClean="0"/>
          </a:p>
          <a:p>
            <a:pPr marL="342900" indent="-342900">
              <a:buAutoNum type="alphaLcParenR"/>
            </a:pPr>
            <a:r>
              <a:rPr lang="cs-CZ" sz="2800" dirty="0" smtClean="0"/>
              <a:t>Křivoklát</a:t>
            </a:r>
          </a:p>
          <a:p>
            <a:pPr marL="342900" indent="-342900">
              <a:buAutoNum type="alphaLcParenR"/>
            </a:pPr>
            <a:r>
              <a:rPr lang="cs-CZ" sz="2800" dirty="0" smtClean="0"/>
              <a:t>Konopiště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3. Jak se nazývá jeden z našich největších hradů, leží v blízkosti </a:t>
            </a:r>
            <a:r>
              <a:rPr lang="cs-CZ" sz="3200" dirty="0" err="1" smtClean="0"/>
              <a:t>Lipníka</a:t>
            </a:r>
            <a:r>
              <a:rPr lang="cs-CZ" sz="3200" dirty="0" smtClean="0"/>
              <a:t> nad Bečvou?</a:t>
            </a:r>
            <a:endParaRPr lang="cs-CZ" sz="3200" dirty="0"/>
          </a:p>
        </p:txBody>
      </p:sp>
      <p:pic>
        <p:nvPicPr>
          <p:cNvPr id="4" name="Zástupný symbol pro obsah 3" descr="Soubor:Helfst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62646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555776" y="6453336"/>
            <a:ext cx="648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11</a:t>
            </a:r>
          </a:p>
        </p:txBody>
      </p:sp>
      <p:sp>
        <p:nvSpPr>
          <p:cNvPr id="6" name="Obdélník 5"/>
          <p:cNvSpPr/>
          <p:nvPr/>
        </p:nvSpPr>
        <p:spPr>
          <a:xfrm>
            <a:off x="539552" y="1412776"/>
            <a:ext cx="46228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cs-CZ" sz="2800" dirty="0" smtClean="0"/>
              <a:t>Hukvaldy</a:t>
            </a:r>
          </a:p>
          <a:p>
            <a:pPr marL="342900" indent="-342900">
              <a:buAutoNum type="alphaLcParenR"/>
            </a:pPr>
            <a:r>
              <a:rPr lang="cs-CZ" sz="2800" dirty="0" smtClean="0"/>
              <a:t> Pernštejn </a:t>
            </a:r>
          </a:p>
          <a:p>
            <a:pPr marL="342900" indent="-342900">
              <a:buAutoNum type="alphaLcParenR"/>
            </a:pPr>
            <a:r>
              <a:rPr lang="cs-CZ" sz="2800" dirty="0" smtClean="0"/>
              <a:t> </a:t>
            </a:r>
            <a:r>
              <a:rPr lang="cs-CZ" sz="2800" dirty="0" err="1" smtClean="0"/>
              <a:t>Helfštýn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4. Tento královský hrad Přemysla Otakara II. najdeme v Severních Čechách. Je to hrad…</a:t>
            </a:r>
            <a:endParaRPr lang="cs-CZ" sz="3600" dirty="0"/>
          </a:p>
        </p:txBody>
      </p:sp>
      <p:pic>
        <p:nvPicPr>
          <p:cNvPr id="4" name="Zástupný symbol pro obsah 3" descr="http://upload.wikimedia.org/wikipedia/commons/1/1c/Bezdez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132856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699792" y="6581001"/>
            <a:ext cx="864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12</a:t>
            </a:r>
            <a:endParaRPr lang="cs-CZ" sz="1200" dirty="0"/>
          </a:p>
        </p:txBody>
      </p:sp>
      <p:sp>
        <p:nvSpPr>
          <p:cNvPr id="6" name="Obdélník 5"/>
          <p:cNvSpPr/>
          <p:nvPr/>
        </p:nvSpPr>
        <p:spPr>
          <a:xfrm>
            <a:off x="611560" y="1700808"/>
            <a:ext cx="179940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lphaLcParenR"/>
            </a:pPr>
            <a:r>
              <a:rPr lang="cs-CZ" sz="2800" dirty="0" smtClean="0"/>
              <a:t>Bezděz</a:t>
            </a:r>
          </a:p>
          <a:p>
            <a:pPr marL="342900" indent="-342900">
              <a:buAutoNum type="alphaLcParenR"/>
            </a:pPr>
            <a:r>
              <a:rPr lang="cs-CZ" sz="2800" dirty="0" smtClean="0"/>
              <a:t>Zvíkov</a:t>
            </a:r>
          </a:p>
          <a:p>
            <a:pPr marL="342900" indent="-342900">
              <a:buAutoNum type="alphaLcParenR"/>
            </a:pPr>
            <a:r>
              <a:rPr lang="cs-CZ" sz="2800" dirty="0" smtClean="0"/>
              <a:t>Křivoklát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Pernštejn</a:t>
            </a:r>
          </a:p>
          <a:p>
            <a:r>
              <a:rPr lang="cs-CZ" dirty="0" smtClean="0"/>
              <a:t>2. Křivoklát</a:t>
            </a:r>
          </a:p>
          <a:p>
            <a:r>
              <a:rPr lang="cs-CZ" dirty="0" smtClean="0"/>
              <a:t>3. </a:t>
            </a:r>
            <a:r>
              <a:rPr lang="cs-CZ" dirty="0" err="1" smtClean="0"/>
              <a:t>Helfštýn</a:t>
            </a:r>
            <a:endParaRPr lang="cs-CZ" dirty="0" smtClean="0"/>
          </a:p>
          <a:p>
            <a:r>
              <a:rPr lang="cs-CZ" dirty="0" smtClean="0"/>
              <a:t>4. Bezděz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cs-CZ" dirty="0" smtClean="0"/>
              <a:t>Hora Petr, Toulky českou minulostí 2. Práce,Praha 1991</a:t>
            </a:r>
          </a:p>
          <a:p>
            <a:r>
              <a:rPr lang="cs-CZ" dirty="0" err="1" smtClean="0"/>
              <a:t>Macoun</a:t>
            </a:r>
            <a:r>
              <a:rPr lang="cs-CZ" dirty="0" smtClean="0"/>
              <a:t> Jiří, Dějiny opevňování v Čechách a na Moravě. </a:t>
            </a:r>
            <a:r>
              <a:rPr lang="cs-CZ" dirty="0" err="1" smtClean="0"/>
              <a:t>CPress</a:t>
            </a:r>
            <a:r>
              <a:rPr lang="cs-CZ" dirty="0" smtClean="0"/>
              <a:t>, Brno 2012</a:t>
            </a:r>
          </a:p>
          <a:p>
            <a:endParaRPr lang="cs-CZ" dirty="0" smtClean="0"/>
          </a:p>
          <a:p>
            <a:r>
              <a:rPr lang="cs-CZ" dirty="0" smtClean="0"/>
              <a:t>Obrázky:</a:t>
            </a:r>
          </a:p>
          <a:p>
            <a:r>
              <a:rPr lang="cs-CZ" dirty="0" smtClean="0"/>
              <a:t>Všechny uveřejněné odkazy   [cit. 2012 – 11- 20].  Dostupné pod licencí Public </a:t>
            </a:r>
            <a:r>
              <a:rPr lang="cs-CZ" dirty="0" err="1" smtClean="0"/>
              <a:t>domain</a:t>
            </a:r>
            <a:r>
              <a:rPr lang="cs-CZ" dirty="0" smtClean="0"/>
              <a:t> na WWW:</a:t>
            </a:r>
          </a:p>
          <a:p>
            <a:r>
              <a:rPr lang="cs-CZ" dirty="0" smtClean="0"/>
              <a:t>1. http://upload.wikimedia.org/wikipedia/commons/f/fc/Praha_1493.jpg</a:t>
            </a:r>
          </a:p>
          <a:p>
            <a:r>
              <a:rPr lang="cs-CZ" dirty="0" smtClean="0"/>
              <a:t>4. http://upload.wikimedia.org/wikipedia/commons/thumb/1/1a/Zebrak_hrad.jpg/800px-Zebrak_hrad.jpg</a:t>
            </a:r>
          </a:p>
          <a:p>
            <a:r>
              <a:rPr lang="cs-CZ" dirty="0" smtClean="0"/>
              <a:t>6. http://upload.wikimedia.org/wikipedia/commons/thumb/2/2d/Kost-letecky-pohled.jpg/800px-Kost-letecky-pohled.jpg</a:t>
            </a:r>
          </a:p>
          <a:p>
            <a:r>
              <a:rPr lang="cs-CZ" dirty="0" smtClean="0"/>
              <a:t>7. http://upload.wikimedia.org/wikipedia/commons/thumb/b/bb/Karlsht.JPG/800px-Karlsht.JPG</a:t>
            </a:r>
          </a:p>
          <a:p>
            <a:r>
              <a:rPr lang="cs-CZ" dirty="0" smtClean="0"/>
              <a:t>9. http://upload.wikimedia.org/wikipedia/commons/thumb/9/96/Hrad_Pern%C5%A1tejn.jpg/800px-Hrad_Pern%C5%A1tejn.jpg</a:t>
            </a:r>
          </a:p>
          <a:p>
            <a:r>
              <a:rPr lang="cs-CZ" dirty="0" smtClean="0"/>
              <a:t>10. http://upload.wikimedia.org/wikipedia/commons/thumb/c/c6/Krivoklat_castle_01.jpg/800px-Krivoklat_castle_01.jpg</a:t>
            </a:r>
          </a:p>
          <a:p>
            <a:r>
              <a:rPr lang="cs-CZ" dirty="0" smtClean="0"/>
              <a:t>11. http://upload.wikimedia.org/wikipedia/commons/thumb/6/65/Helfst03.JPG/800px-Helfst03.JPG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Všechny uveřejněné odkazy   [cit. 2012 – 11- 20].  Dostupné pod licencí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 na WWW:</a:t>
            </a:r>
          </a:p>
          <a:p>
            <a:r>
              <a:rPr lang="cs-CZ" dirty="0" smtClean="0"/>
              <a:t>2. Jan Sovka </a:t>
            </a:r>
            <a:r>
              <a:rPr lang="cs-CZ" dirty="0" err="1" smtClean="0"/>
              <a:t>aka</a:t>
            </a:r>
            <a:r>
              <a:rPr lang="cs-CZ" dirty="0" smtClean="0"/>
              <a:t> </a:t>
            </a:r>
            <a:r>
              <a:rPr lang="cs-CZ" dirty="0" err="1" smtClean="0"/>
              <a:t>sovicka</a:t>
            </a:r>
            <a:r>
              <a:rPr lang="cs-CZ" dirty="0" smtClean="0"/>
              <a:t> http://upload.wikimedia.org/wikipedia/commons/thumb/a/a2/Kokorin_letecky_pohled.jpg/800px-Kokorin_letecky_pohled.jpg</a:t>
            </a:r>
          </a:p>
          <a:p>
            <a:r>
              <a:rPr lang="cs-CZ" dirty="0" smtClean="0"/>
              <a:t>3. </a:t>
            </a:r>
            <a:r>
              <a:rPr lang="cs-CZ" dirty="0" err="1" smtClean="0"/>
              <a:t>Jerzy</a:t>
            </a:r>
            <a:r>
              <a:rPr lang="cs-CZ" dirty="0" smtClean="0"/>
              <a:t> </a:t>
            </a:r>
            <a:r>
              <a:rPr lang="cs-CZ" dirty="0" err="1" smtClean="0"/>
              <a:t>Strelecki</a:t>
            </a:r>
            <a:r>
              <a:rPr lang="cs-CZ" dirty="0" smtClean="0"/>
              <a:t> http://upload.wikimedia.org/wikipedia/commons/thumb/d/d1/Zvikov_%28js%29.jpg/407px-Zvikov_%28js%29.jpg</a:t>
            </a:r>
          </a:p>
          <a:p>
            <a:r>
              <a:rPr lang="cs-CZ" dirty="0" smtClean="0"/>
              <a:t>5. </a:t>
            </a:r>
            <a:r>
              <a:rPr lang="cs-CZ" dirty="0" err="1" smtClean="0"/>
              <a:t>Šjů</a:t>
            </a:r>
            <a:r>
              <a:rPr lang="cs-CZ" dirty="0" smtClean="0"/>
              <a:t>, http://upload.wikimedia.org/wikipedia/commons/thumb/e/e9/Hrad_To%C4%8Dn%C3%ADk%2C_3._n%C3%A1dvo%C5%99%C3%AD_a_Kr%C3%A1lovsk%C3%BD_pal%C3%A1c.jpg/800px-Hrad_To%C4%8Dn%C3%ADk%2C_3._n%C3%A1dvo%C5%99%C3%AD_a_Kr%C3%A1lovsk%C3%BD_pal%C3%A1c.jpg</a:t>
            </a:r>
          </a:p>
          <a:p>
            <a:r>
              <a:rPr lang="cs-CZ" dirty="0" smtClean="0"/>
              <a:t>8. </a:t>
            </a:r>
            <a:r>
              <a:rPr lang="cs-CZ" dirty="0" err="1" smtClean="0"/>
              <a:t>Šjů</a:t>
            </a:r>
            <a:r>
              <a:rPr lang="cs-CZ" dirty="0" smtClean="0"/>
              <a:t>,  http://upload.wikimedia.org/wikipedia/commons/thumb/4/43/Kest%C5%99any_-_Doln%C3%AD_tvrz_%281%29.jpg/800px-Kest%C5%99any_-_Doln%C3%AD_tvrz_%281%29.jpg</a:t>
            </a:r>
          </a:p>
          <a:p>
            <a:r>
              <a:rPr lang="cs-CZ" dirty="0" smtClean="0"/>
              <a:t>12. Jan Sovka </a:t>
            </a:r>
            <a:r>
              <a:rPr lang="cs-CZ" dirty="0" err="1" smtClean="0"/>
              <a:t>aka</a:t>
            </a:r>
            <a:r>
              <a:rPr lang="cs-CZ" dirty="0" smtClean="0"/>
              <a:t> </a:t>
            </a:r>
            <a:r>
              <a:rPr lang="cs-CZ" dirty="0" err="1" smtClean="0"/>
              <a:t>sovickahttp</a:t>
            </a:r>
            <a:r>
              <a:rPr lang="cs-CZ" dirty="0" smtClean="0"/>
              <a:t>://</a:t>
            </a:r>
            <a:r>
              <a:rPr lang="cs-CZ" dirty="0" err="1" smtClean="0"/>
              <a:t>upload.wikimedia.org</a:t>
            </a:r>
            <a:r>
              <a:rPr lang="cs-CZ" dirty="0" smtClean="0"/>
              <a:t>/</a:t>
            </a:r>
            <a:r>
              <a:rPr lang="cs-CZ" dirty="0" err="1" smtClean="0"/>
              <a:t>wikipedia</a:t>
            </a:r>
            <a:r>
              <a:rPr lang="cs-CZ" dirty="0" smtClean="0"/>
              <a:t>/</a:t>
            </a:r>
            <a:r>
              <a:rPr lang="cs-CZ" dirty="0" err="1" smtClean="0"/>
              <a:t>commons</a:t>
            </a:r>
            <a:r>
              <a:rPr lang="cs-CZ" dirty="0" smtClean="0"/>
              <a:t>/</a:t>
            </a:r>
            <a:r>
              <a:rPr lang="cs-CZ" dirty="0" err="1" smtClean="0"/>
              <a:t>thumb</a:t>
            </a:r>
            <a:r>
              <a:rPr lang="cs-CZ" dirty="0" smtClean="0"/>
              <a:t>/1/1c/</a:t>
            </a:r>
            <a:r>
              <a:rPr lang="cs-CZ" dirty="0" err="1" smtClean="0"/>
              <a:t>Bezdez.jpg</a:t>
            </a:r>
            <a:r>
              <a:rPr lang="cs-CZ" dirty="0" smtClean="0"/>
              <a:t>/800px-</a:t>
            </a:r>
            <a:r>
              <a:rPr lang="cs-CZ" dirty="0" err="1" smtClean="0"/>
              <a:t>Bezdez.jpg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000" dirty="0" smtClean="0"/>
              <a:t>Středověké hrady</a:t>
            </a:r>
            <a:endParaRPr lang="cs-CZ" sz="8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V českých zemích začal rozvoj výstavby hradů za vlády krále Václava II.</a:t>
            </a:r>
          </a:p>
          <a:p>
            <a:r>
              <a:rPr lang="cs-CZ" dirty="0" smtClean="0"/>
              <a:t>Hrady byly většinou stavěny na kopci, jen výjimečně v údolí (Kost)</a:t>
            </a:r>
          </a:p>
          <a:p>
            <a:r>
              <a:rPr lang="cs-CZ" dirty="0" smtClean="0"/>
              <a:t>Pro lepší bezpečnost byly budovány na strmých skalnatých stěnách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Pražský hrad před r. 1493</a:t>
            </a:r>
            <a:endParaRPr lang="cs-CZ" dirty="0"/>
          </a:p>
        </p:txBody>
      </p:sp>
      <p:pic>
        <p:nvPicPr>
          <p:cNvPr id="4" name="Zástupný symbol pro obsah 3" descr="Soubor:Praha 149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564904"/>
            <a:ext cx="64087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475656" y="5157192"/>
            <a:ext cx="648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1</a:t>
            </a:r>
            <a:endParaRPr lang="cs-CZ" sz="1200" dirty="0"/>
          </a:p>
        </p:txBody>
      </p:sp>
      <p:sp>
        <p:nvSpPr>
          <p:cNvPr id="6" name="Obdélník 5"/>
          <p:cNvSpPr/>
          <p:nvPr/>
        </p:nvSpPr>
        <p:spPr>
          <a:xfrm>
            <a:off x="827584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Nejvýznamnější český hrad, stojí na skalnatém ostrohu nad řekou Vltavou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Části hradu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err="1" smtClean="0">
                <a:solidFill>
                  <a:srgbClr val="C00000"/>
                </a:solidFill>
              </a:rPr>
              <a:t>Donjon</a:t>
            </a:r>
            <a:r>
              <a:rPr lang="cs-CZ" b="1" dirty="0" smtClean="0"/>
              <a:t> </a:t>
            </a:r>
            <a:r>
              <a:rPr lang="cs-CZ" dirty="0" smtClean="0"/>
              <a:t>– vysoká věž čtvercového nebo obdélníkového půdorysu, obytná</a:t>
            </a:r>
          </a:p>
          <a:p>
            <a:r>
              <a:rPr lang="cs-CZ" dirty="0" smtClean="0"/>
              <a:t>Obytné stavby, paláce</a:t>
            </a:r>
          </a:p>
          <a:p>
            <a:r>
              <a:rPr lang="cs-CZ" b="1" dirty="0" err="1" smtClean="0">
                <a:solidFill>
                  <a:srgbClr val="C00000"/>
                </a:solidFill>
              </a:rPr>
              <a:t>Bergfrit</a:t>
            </a:r>
            <a:r>
              <a:rPr lang="cs-CZ" dirty="0" smtClean="0"/>
              <a:t> – obranná věž, kruhová, nebyla obytná</a:t>
            </a:r>
          </a:p>
          <a:p>
            <a:r>
              <a:rPr lang="cs-CZ" b="1" dirty="0" err="1" smtClean="0">
                <a:solidFill>
                  <a:srgbClr val="C00000"/>
                </a:solidFill>
              </a:rPr>
              <a:t>Bergfrit</a:t>
            </a:r>
            <a:r>
              <a:rPr lang="cs-CZ" b="1" dirty="0" smtClean="0">
                <a:solidFill>
                  <a:srgbClr val="C00000"/>
                </a:solidFill>
              </a:rPr>
              <a:t> s břitem </a:t>
            </a:r>
            <a:r>
              <a:rPr lang="cs-CZ" dirty="0" smtClean="0"/>
              <a:t>– pro lepší obranu, kámen při šikmém nárazu odskočil od zdi a neponičil ji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Hradby</a:t>
            </a:r>
            <a:r>
              <a:rPr lang="cs-CZ" dirty="0" smtClean="0"/>
              <a:t>, i dvojité (vnější a vnitřní)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Cimbuří</a:t>
            </a:r>
            <a:r>
              <a:rPr lang="cs-CZ" dirty="0" smtClean="0"/>
              <a:t> na hradbách a na věžích - úkryt pro obránce hradu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Štítové zd</a:t>
            </a:r>
            <a:r>
              <a:rPr lang="cs-CZ" dirty="0" smtClean="0">
                <a:solidFill>
                  <a:srgbClr val="C00000"/>
                </a:solidFill>
              </a:rPr>
              <a:t>i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Vodní příkop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Padací most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Opevněné brány, padací mříže</a:t>
            </a: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Kokořín</a:t>
            </a:r>
            <a:endParaRPr lang="cs-CZ" dirty="0"/>
          </a:p>
        </p:txBody>
      </p:sp>
      <p:pic>
        <p:nvPicPr>
          <p:cNvPr id="4" name="Zástupný symbol pro obsah 3" descr="File:Kokorin letecky pohle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763688" y="6237312"/>
            <a:ext cx="648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Obr.2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Zvíkov - </a:t>
            </a:r>
            <a:r>
              <a:rPr lang="cs-CZ" sz="4000" dirty="0" err="1" smtClean="0"/>
              <a:t>bergfrit</a:t>
            </a:r>
            <a:r>
              <a:rPr lang="cs-CZ" sz="4000" dirty="0" smtClean="0"/>
              <a:t> s břitem</a:t>
            </a:r>
            <a:endParaRPr lang="cs-CZ" sz="4000" dirty="0"/>
          </a:p>
        </p:txBody>
      </p:sp>
      <p:pic>
        <p:nvPicPr>
          <p:cNvPr id="4" name="Zástupný symbol pro obsah 3" descr="Soubor:Zvikov (js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6944" y="1600200"/>
            <a:ext cx="30701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059832" y="6237312"/>
            <a:ext cx="648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Zřícenina hradu Žebrák</a:t>
            </a:r>
            <a:endParaRPr lang="cs-CZ" dirty="0"/>
          </a:p>
        </p:txBody>
      </p:sp>
      <p:pic>
        <p:nvPicPr>
          <p:cNvPr id="4" name="Zástupný symbol pro obsah 3" descr="Soubor:Zebrak hrad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772816"/>
            <a:ext cx="4244280" cy="356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Královský hrad</a:t>
            </a:r>
          </a:p>
          <a:p>
            <a:r>
              <a:rPr lang="cs-CZ" dirty="0" smtClean="0"/>
              <a:t>V r. 1395 vyhořel</a:t>
            </a:r>
          </a:p>
          <a:p>
            <a:r>
              <a:rPr lang="cs-CZ" dirty="0" smtClean="0"/>
              <a:t>Po požáru nechal král Václav IV. v jeho blízkosti vybudovat hrad </a:t>
            </a:r>
            <a:r>
              <a:rPr lang="cs-CZ" dirty="0" err="1" smtClean="0"/>
              <a:t>Točník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23528" y="5445224"/>
            <a:ext cx="648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Točník</a:t>
            </a:r>
            <a:r>
              <a:rPr lang="cs-CZ" dirty="0" smtClean="0"/>
              <a:t> – </a:t>
            </a:r>
            <a:r>
              <a:rPr lang="cs-CZ" sz="4000" dirty="0" smtClean="0"/>
              <a:t>postaven za Václava IV.</a:t>
            </a:r>
            <a:endParaRPr lang="cs-CZ" sz="4000" dirty="0"/>
          </a:p>
        </p:txBody>
      </p:sp>
      <p:pic>
        <p:nvPicPr>
          <p:cNvPr id="4" name="Zástupný symbol pro obsah 3" descr="Soubor:Hrad To&amp;ccaron;ník, 3. nádvo&amp;rcaron;í a Královský palá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60848"/>
            <a:ext cx="4680520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195736" y="6093296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</a:t>
            </a:r>
            <a:r>
              <a:rPr lang="cs-CZ" sz="1200" dirty="0" smtClean="0"/>
              <a:t>obr. 5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596</Words>
  <Application>Microsoft Office PowerPoint</Application>
  <PresentationFormat>Předvádění na obrazovce (4:3)</PresentationFormat>
  <Paragraphs>132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Snímek 1</vt:lpstr>
      <vt:lpstr>Středověké hrady</vt:lpstr>
      <vt:lpstr>Hrady</vt:lpstr>
      <vt:lpstr>Pražský hrad před r. 1493</vt:lpstr>
      <vt:lpstr>Části hradu</vt:lpstr>
      <vt:lpstr>Kokořín</vt:lpstr>
      <vt:lpstr>Zvíkov - bergfrit s břitem</vt:lpstr>
      <vt:lpstr>Zřícenina hradu Žebrák</vt:lpstr>
      <vt:lpstr>Točník – postaven za Václava IV.</vt:lpstr>
      <vt:lpstr>Kost - donjon</vt:lpstr>
      <vt:lpstr>Karlštejn - donjon</vt:lpstr>
      <vt:lpstr>Tvrze  </vt:lpstr>
      <vt:lpstr>Snímek 13</vt:lpstr>
      <vt:lpstr>1. Tento moravský hrad se nazývá:</vt:lpstr>
      <vt:lpstr>2. Tento hrad se nazývá: </vt:lpstr>
      <vt:lpstr>3. Jak se nazývá jeden z našich největších hradů, leží v blízkosti Lipníka nad Bečvou?</vt:lpstr>
      <vt:lpstr>4. Tento královský hrad Přemysla Otakara II. najdeme v Severních Čechách. Je to hrad…</vt:lpstr>
      <vt:lpstr>Řešení:</vt:lpstr>
      <vt:lpstr>Zdroje: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Středověké hrady</dc:title>
  <dc:creator>PC13082010</dc:creator>
  <cp:lastModifiedBy>PC13082010</cp:lastModifiedBy>
  <cp:revision>93</cp:revision>
  <dcterms:created xsi:type="dcterms:W3CDTF">2013-01-26T16:03:18Z</dcterms:created>
  <dcterms:modified xsi:type="dcterms:W3CDTF">2013-05-30T20:48:19Z</dcterms:modified>
</cp:coreProperties>
</file>