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56" r:id="rId3"/>
    <p:sldId id="286" r:id="rId4"/>
    <p:sldId id="276" r:id="rId5"/>
    <p:sldId id="269" r:id="rId6"/>
    <p:sldId id="275" r:id="rId7"/>
    <p:sldId id="279" r:id="rId8"/>
    <p:sldId id="268" r:id="rId9"/>
    <p:sldId id="280" r:id="rId10"/>
    <p:sldId id="293" r:id="rId11"/>
    <p:sldId id="263" r:id="rId12"/>
    <p:sldId id="273" r:id="rId13"/>
    <p:sldId id="274" r:id="rId14"/>
    <p:sldId id="296" r:id="rId15"/>
    <p:sldId id="277" r:id="rId16"/>
    <p:sldId id="281" r:id="rId17"/>
    <p:sldId id="282" r:id="rId18"/>
    <p:sldId id="294" r:id="rId19"/>
    <p:sldId id="295" r:id="rId20"/>
    <p:sldId id="278" r:id="rId21"/>
    <p:sldId id="266" r:id="rId22"/>
    <p:sldId id="272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43C3-0F7F-463F-8A17-E215E11044ED}" type="datetimeFigureOut">
              <a:rPr lang="cs-CZ" smtClean="0"/>
              <a:pPr/>
              <a:t>30.5.2013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EE50-415A-45F3-A458-C1A946B1B4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43C3-0F7F-463F-8A17-E215E11044ED}" type="datetimeFigureOut">
              <a:rPr lang="cs-CZ" smtClean="0"/>
              <a:pPr/>
              <a:t>30.5.2013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EE50-415A-45F3-A458-C1A946B1B4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43C3-0F7F-463F-8A17-E215E11044ED}" type="datetimeFigureOut">
              <a:rPr lang="cs-CZ" smtClean="0"/>
              <a:pPr/>
              <a:t>30.5.2013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EE50-415A-45F3-A458-C1A946B1B4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43C3-0F7F-463F-8A17-E215E11044ED}" type="datetimeFigureOut">
              <a:rPr lang="cs-CZ" smtClean="0"/>
              <a:pPr/>
              <a:t>30.5.2013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EE50-415A-45F3-A458-C1A946B1B4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43C3-0F7F-463F-8A17-E215E11044ED}" type="datetimeFigureOut">
              <a:rPr lang="cs-CZ" smtClean="0"/>
              <a:pPr/>
              <a:t>30.5.2013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EE50-415A-45F3-A458-C1A946B1B4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43C3-0F7F-463F-8A17-E215E11044ED}" type="datetimeFigureOut">
              <a:rPr lang="cs-CZ" smtClean="0"/>
              <a:pPr/>
              <a:t>30.5.2013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EE50-415A-45F3-A458-C1A946B1B4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43C3-0F7F-463F-8A17-E215E11044ED}" type="datetimeFigureOut">
              <a:rPr lang="cs-CZ" smtClean="0"/>
              <a:pPr/>
              <a:t>30.5.2013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EE50-415A-45F3-A458-C1A946B1B4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43C3-0F7F-463F-8A17-E215E11044ED}" type="datetimeFigureOut">
              <a:rPr lang="cs-CZ" smtClean="0"/>
              <a:pPr/>
              <a:t>30.5.2013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EE50-415A-45F3-A458-C1A946B1B4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43C3-0F7F-463F-8A17-E215E11044ED}" type="datetimeFigureOut">
              <a:rPr lang="cs-CZ" smtClean="0"/>
              <a:pPr/>
              <a:t>30.5.2013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EE50-415A-45F3-A458-C1A946B1B4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43C3-0F7F-463F-8A17-E215E11044ED}" type="datetimeFigureOut">
              <a:rPr lang="cs-CZ" smtClean="0"/>
              <a:pPr/>
              <a:t>30.5.2013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EE50-415A-45F3-A458-C1A946B1B4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43C3-0F7F-463F-8A17-E215E11044ED}" type="datetimeFigureOut">
              <a:rPr lang="cs-CZ" smtClean="0"/>
              <a:pPr/>
              <a:t>30.5.2013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EE50-415A-45F3-A458-C1A946B1B4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943C3-0F7F-463F-8A17-E215E11044ED}" type="datetimeFigureOut">
              <a:rPr lang="cs-CZ" smtClean="0"/>
              <a:pPr/>
              <a:t>30.5.2013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6EE50-415A-45F3-A458-C1A946B1B41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843808" y="1772816"/>
            <a:ext cx="25590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/>
              <a:t>VY_32_Inovace_ICT2.4_3-55</a:t>
            </a:r>
            <a:endParaRPr lang="cs-CZ" sz="16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2195736" y="2204864"/>
          <a:ext cx="4448114" cy="4476895"/>
        </p:xfrm>
        <a:graphic>
          <a:graphicData uri="http://schemas.openxmlformats.org/drawingml/2006/table">
            <a:tbl>
              <a:tblPr/>
              <a:tblGrid>
                <a:gridCol w="2224057"/>
                <a:gridCol w="2224057"/>
              </a:tblGrid>
              <a:tr h="6481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latin typeface="Times New Roman"/>
                          <a:ea typeface="Times New Roman"/>
                          <a:cs typeface="Times New Roman"/>
                        </a:rPr>
                        <a:t>Anotace</a:t>
                      </a:r>
                      <a:endParaRPr lang="cs-CZ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 dirty="0">
                          <a:latin typeface="Times New Roman"/>
                          <a:ea typeface="Times New Roman"/>
                          <a:cs typeface="Times New Roman"/>
                        </a:rPr>
                        <a:t> Žák </a:t>
                      </a:r>
                      <a:r>
                        <a:rPr lang="cs-CZ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se  seznámí s obsahem jídelníčku středověkých lidí a  způsobem </a:t>
                      </a:r>
                      <a:r>
                        <a:rPr lang="cs-CZ" sz="900" smtClean="0">
                          <a:latin typeface="Times New Roman"/>
                          <a:ea typeface="Times New Roman"/>
                          <a:cs typeface="Times New Roman"/>
                        </a:rPr>
                        <a:t>přípravy pokrmů</a:t>
                      </a:r>
                      <a:endParaRPr lang="cs-CZ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Times New Roman"/>
                          <a:ea typeface="Times New Roman"/>
                          <a:cs typeface="Times New Roman"/>
                        </a:rPr>
                        <a:t>Autor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9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latin typeface="Times New Roman"/>
                          <a:ea typeface="Times New Roman"/>
                          <a:cs typeface="Times New Roman"/>
                        </a:rPr>
                        <a:t> Mgr. Valerie Káňová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8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Times New Roman"/>
                          <a:ea typeface="Times New Roman"/>
                          <a:cs typeface="Times New Roman"/>
                        </a:rPr>
                        <a:t>Jazyk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latin typeface="Times New Roman"/>
                          <a:ea typeface="Times New Roman"/>
                          <a:cs typeface="Times New Roman"/>
                        </a:rPr>
                        <a:t>  Čeština 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9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Times New Roman"/>
                          <a:ea typeface="Times New Roman"/>
                          <a:cs typeface="Times New Roman"/>
                        </a:rPr>
                        <a:t>Očekávaný výstup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Charakterizuje</a:t>
                      </a:r>
                      <a:r>
                        <a:rPr lang="cs-CZ" sz="9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jídelníček  středověku, rozlišuje jídelníček urozených a obyčejných lidí,  </a:t>
                      </a:r>
                      <a:endParaRPr lang="cs-CZ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8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Times New Roman"/>
                          <a:ea typeface="Times New Roman"/>
                          <a:cs typeface="Times New Roman"/>
                        </a:rPr>
                        <a:t>Speciální vzdělávací potřeby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latin typeface="Times New Roman"/>
                          <a:ea typeface="Times New Roman"/>
                          <a:cs typeface="Times New Roman"/>
                        </a:rPr>
                        <a:t>- žádné –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8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Times New Roman"/>
                          <a:ea typeface="Times New Roman"/>
                          <a:cs typeface="Times New Roman"/>
                        </a:rPr>
                        <a:t>Klíčová slova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 dirty="0" smtClean="0">
                          <a:latin typeface="Calibri"/>
                          <a:ea typeface="Calibri"/>
                          <a:cs typeface="Times New Roman"/>
                        </a:rPr>
                        <a:t>Pokrmy z obilnin, maso, mléko, ovoce, zelenina, koření, nápoje, černá kuchyně</a:t>
                      </a:r>
                      <a:endParaRPr lang="cs-CZ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8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950" marR="6950" marT="6950" marB="695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Times New Roman"/>
                          <a:ea typeface="Times New Roman"/>
                          <a:cs typeface="Times New Roman"/>
                        </a:rPr>
                        <a:t>Druh učebního materiálu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Prezentace</a:t>
                      </a:r>
                      <a:endParaRPr lang="cs-CZ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50" marR="6950" marT="6950" marB="695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8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Times New Roman"/>
                          <a:ea typeface="Times New Roman"/>
                          <a:cs typeface="Times New Roman"/>
                        </a:rPr>
                        <a:t>Druh interaktivity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Výklad, aktivita</a:t>
                      </a:r>
                      <a:endParaRPr lang="cs-CZ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8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Times New Roman"/>
                          <a:ea typeface="Times New Roman"/>
                          <a:cs typeface="Times New Roman"/>
                        </a:rPr>
                        <a:t>Cílová skupina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latin typeface="Times New Roman"/>
                          <a:ea typeface="Times New Roman"/>
                          <a:cs typeface="Times New Roman"/>
                        </a:rPr>
                        <a:t>Žák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Times New Roman"/>
                          <a:ea typeface="Times New Roman"/>
                          <a:cs typeface="Times New Roman"/>
                        </a:rPr>
                        <a:t>Stupeň a typ vzdělávání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latin typeface="Times New Roman"/>
                          <a:ea typeface="Times New Roman"/>
                          <a:cs typeface="Times New Roman"/>
                        </a:rPr>
                        <a:t>základní vzdělávání – druhý stupeň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Times New Roman"/>
                          <a:ea typeface="Times New Roman"/>
                          <a:cs typeface="Times New Roman"/>
                        </a:rPr>
                        <a:t>Typická věková skupina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latin typeface="Times New Roman"/>
                          <a:ea typeface="Times New Roman"/>
                          <a:cs typeface="Times New Roman"/>
                        </a:rPr>
                        <a:t>12 - 15 let / 7. ročník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8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Times New Roman"/>
                          <a:ea typeface="Times New Roman"/>
                          <a:cs typeface="Times New Roman"/>
                        </a:rPr>
                        <a:t>Celková velikost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2242 </a:t>
                      </a:r>
                      <a:r>
                        <a:rPr lang="cs-CZ" sz="900" dirty="0">
                          <a:latin typeface="Times New Roman"/>
                          <a:ea typeface="Times New Roman"/>
                          <a:cs typeface="Times New Roman"/>
                        </a:rPr>
                        <a:t>kB – soubor .</a:t>
                      </a:r>
                      <a:r>
                        <a:rPr lang="cs-CZ" sz="900" dirty="0" err="1">
                          <a:latin typeface="Times New Roman"/>
                          <a:ea typeface="Times New Roman"/>
                          <a:cs typeface="Times New Roman"/>
                        </a:rPr>
                        <a:t>doc</a:t>
                      </a:r>
                      <a:endParaRPr lang="cs-CZ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8640"/>
            <a:ext cx="6081712" cy="1485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Exotické potraviny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Mandle</a:t>
            </a:r>
          </a:p>
          <a:p>
            <a:r>
              <a:rPr lang="cs-CZ" dirty="0" smtClean="0"/>
              <a:t>Fíky</a:t>
            </a:r>
          </a:p>
          <a:p>
            <a:r>
              <a:rPr lang="cs-CZ" dirty="0" smtClean="0"/>
              <a:t>Rozinky</a:t>
            </a:r>
          </a:p>
          <a:p>
            <a:r>
              <a:rPr lang="cs-CZ" dirty="0" smtClean="0"/>
              <a:t>Koření – pepř, </a:t>
            </a:r>
          </a:p>
          <a:p>
            <a:r>
              <a:rPr lang="cs-CZ" dirty="0" smtClean="0"/>
              <a:t>skořice, hřebíček</a:t>
            </a:r>
            <a:endParaRPr lang="cs-CZ" dirty="0"/>
          </a:p>
        </p:txBody>
      </p:sp>
      <p:pic>
        <p:nvPicPr>
          <p:cNvPr id="4" name="Obrázek 3" descr="Soubor: Le livre des merveilles de Marco Polo-peppe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276872"/>
            <a:ext cx="4010581" cy="2613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4427984" y="501317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 smtClean="0"/>
              <a:t>Obr.6</a:t>
            </a:r>
            <a:r>
              <a:rPr lang="cs-CZ" dirty="0" smtClean="0"/>
              <a:t>               </a:t>
            </a:r>
            <a:r>
              <a:rPr lang="cs-CZ" b="1" dirty="0" smtClean="0"/>
              <a:t>sběr pepře v Indii</a:t>
            </a:r>
            <a:endParaRPr lang="cs-CZ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Nápoje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Voda</a:t>
            </a:r>
          </a:p>
          <a:p>
            <a:r>
              <a:rPr lang="cs-CZ" dirty="0" smtClean="0"/>
              <a:t>Víno</a:t>
            </a:r>
          </a:p>
          <a:p>
            <a:r>
              <a:rPr lang="cs-CZ" dirty="0" smtClean="0"/>
              <a:t>Pivo</a:t>
            </a:r>
          </a:p>
          <a:p>
            <a:r>
              <a:rPr lang="cs-CZ" dirty="0" smtClean="0"/>
              <a:t>medovina</a:t>
            </a:r>
            <a:endParaRPr lang="cs-CZ" dirty="0"/>
          </a:p>
        </p:txBody>
      </p:sp>
      <p:pic>
        <p:nvPicPr>
          <p:cNvPr id="16386" name="Picture 2" descr="Soubor: St&amp;rcaron;edov&amp;ecaron;ké víno conserv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556792"/>
            <a:ext cx="4503812" cy="4852129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3491880" y="6381328"/>
            <a:ext cx="7920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Obr. 7</a:t>
            </a:r>
            <a:endParaRPr lang="cs-CZ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Rolníci – lámání chleba 14.st.</a:t>
            </a:r>
            <a:endParaRPr lang="cs-CZ" dirty="0"/>
          </a:p>
        </p:txBody>
      </p:sp>
      <p:pic>
        <p:nvPicPr>
          <p:cNvPr id="4" name="Zástupný symbol pro obsah 3" descr="Soubor: Rolníci lámání bread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00808"/>
            <a:ext cx="57150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2915816" y="5373216"/>
            <a:ext cx="7200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Obr. 8</a:t>
            </a:r>
            <a:endParaRPr lang="cs-CZ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Hostina francouzského šlechtice vévody z </a:t>
            </a:r>
            <a:r>
              <a:rPr lang="cs-CZ" dirty="0" err="1" smtClean="0"/>
              <a:t>Berry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Zástupný symbol pro obsah 3" descr="Soubor: Les Très Riches Heures du duc de Berry Janvier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700808"/>
            <a:ext cx="396044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1475656" y="6309320"/>
            <a:ext cx="7200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Obr. 9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6000" dirty="0" smtClean="0"/>
              <a:t/>
            </a:r>
            <a:br>
              <a:rPr lang="cs-CZ" sz="6000" dirty="0" smtClean="0"/>
            </a:br>
            <a:r>
              <a:rPr lang="cs-CZ" sz="6000" dirty="0" smtClean="0"/>
              <a:t/>
            </a:r>
            <a:br>
              <a:rPr lang="cs-CZ" sz="6000" dirty="0" smtClean="0"/>
            </a:br>
            <a:r>
              <a:rPr lang="cs-CZ" sz="6000" dirty="0" smtClean="0"/>
              <a:t/>
            </a:r>
            <a:br>
              <a:rPr lang="cs-CZ" sz="6000" dirty="0" smtClean="0"/>
            </a:br>
            <a:r>
              <a:rPr lang="cs-CZ" sz="6000" dirty="0" smtClean="0"/>
              <a:t/>
            </a:r>
            <a:br>
              <a:rPr lang="cs-CZ" sz="6000" dirty="0" smtClean="0"/>
            </a:br>
            <a:r>
              <a:rPr lang="cs-CZ" sz="6000" dirty="0" smtClean="0"/>
              <a:t/>
            </a:r>
            <a:br>
              <a:rPr lang="cs-CZ" sz="6000" dirty="0" smtClean="0"/>
            </a:br>
            <a:r>
              <a:rPr lang="cs-CZ" sz="6000" dirty="0" smtClean="0"/>
              <a:t/>
            </a:r>
            <a:br>
              <a:rPr lang="cs-CZ" sz="6000" dirty="0" smtClean="0"/>
            </a:br>
            <a:r>
              <a:rPr lang="cs-CZ" sz="8900" dirty="0" smtClean="0"/>
              <a:t>Úkoly</a:t>
            </a:r>
            <a:endParaRPr lang="cs-CZ" sz="8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č.1: K jakému účelu sloužily tyto nástroje?</a:t>
            </a:r>
            <a:endParaRPr lang="cs-CZ" dirty="0"/>
          </a:p>
        </p:txBody>
      </p:sp>
      <p:pic>
        <p:nvPicPr>
          <p:cNvPr id="4" name="Zástupný symbol pro obsah 3" descr="Soubor:Zubrnice mlýnská kol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5405" y="1600200"/>
            <a:ext cx="679319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539552" y="5373216"/>
            <a:ext cx="6480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Obr. 10</a:t>
            </a:r>
            <a:endParaRPr lang="cs-CZ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Úkol: Středověká kuchyně - doplň do textu vynechaný název.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Ve středověku lidé používali k přípravě jídel ohniště. Byla to místnost bez oken, její stěny byly od ohně začerněné, očouzené, proto se jí říkalo </a:t>
            </a:r>
            <a:r>
              <a:rPr lang="cs-CZ" sz="2000" dirty="0" smtClean="0">
                <a:solidFill>
                  <a:srgbClr val="FF0000"/>
                </a:solidFill>
              </a:rPr>
              <a:t>________________</a:t>
            </a:r>
            <a:r>
              <a:rPr lang="cs-CZ" sz="2000" dirty="0" smtClean="0"/>
              <a:t>kuchyně. Strop zde tvořil zužující se komín.</a:t>
            </a:r>
            <a:endParaRPr lang="cs-CZ" sz="2000" dirty="0"/>
          </a:p>
        </p:txBody>
      </p:sp>
      <p:pic>
        <p:nvPicPr>
          <p:cNvPr id="18434" name="Picture 2" descr="Soubor:&amp;Ccaron;rna kuhinj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636912"/>
            <a:ext cx="2990106" cy="3986809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4716016" y="6309320"/>
            <a:ext cx="7920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Obr.11</a:t>
            </a:r>
            <a:endParaRPr lang="cs-CZ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cs-CZ" dirty="0" smtClean="0"/>
              <a:t>Ve středověké kuchyni se používal tento druh nádobí. Jak se jmenoval a k čemu sloužil?</a:t>
            </a:r>
            <a:endParaRPr lang="cs-CZ" dirty="0"/>
          </a:p>
        </p:txBody>
      </p:sp>
      <p:pic>
        <p:nvPicPr>
          <p:cNvPr id="4" name="Obrázek 3" descr="http://upload.wikimedia.org/wikipedia/commons/thumb/5/50/Hmo%C5%BEd%C3%AD%C5%99.JPG/220px-Hmo%C5%BEd%C3%AD%C5%9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573016"/>
            <a:ext cx="3816424" cy="286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5868144" y="6093296"/>
            <a:ext cx="7920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Obr.12</a:t>
            </a:r>
            <a:endParaRPr lang="cs-CZ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Které z těchto potravin se mohly objevit  v hradní kuchyni krále Karla IV.?</a:t>
            </a:r>
            <a:endParaRPr lang="cs-CZ" dirty="0"/>
          </a:p>
        </p:txBody>
      </p:sp>
      <p:pic>
        <p:nvPicPr>
          <p:cNvPr id="4" name="Zástupný symbol pro obsah 3" descr="Soubor:Tomato je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71800" y="1844824"/>
            <a:ext cx="3024336" cy="2221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 descr="http://upload.wikimedia.org/wikipedia/commons/9/9d/Zea_Mays_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420888"/>
            <a:ext cx="201622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Zástupný symbol pro obsah 3" descr="Soubor:Cabbage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077072"/>
            <a:ext cx="244827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Soubor:Daucus Carot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068960"/>
            <a:ext cx="2016224" cy="3345480"/>
          </a:xfrm>
          <a:prstGeom prst="rect">
            <a:avLst/>
          </a:prstGeom>
          <a:noFill/>
        </p:spPr>
      </p:pic>
      <p:sp>
        <p:nvSpPr>
          <p:cNvPr id="16" name="Obdélník 15"/>
          <p:cNvSpPr/>
          <p:nvPr/>
        </p:nvSpPr>
        <p:spPr>
          <a:xfrm>
            <a:off x="4427984" y="6381328"/>
            <a:ext cx="9361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Obr. 15</a:t>
            </a:r>
            <a:endParaRPr lang="cs-CZ" sz="1200" dirty="0"/>
          </a:p>
        </p:txBody>
      </p:sp>
      <p:sp>
        <p:nvSpPr>
          <p:cNvPr id="17" name="Obdélník 16"/>
          <p:cNvSpPr/>
          <p:nvPr/>
        </p:nvSpPr>
        <p:spPr>
          <a:xfrm>
            <a:off x="1331640" y="6453336"/>
            <a:ext cx="7920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Obr. 14</a:t>
            </a:r>
            <a:endParaRPr lang="cs-CZ" sz="1200" dirty="0"/>
          </a:p>
        </p:txBody>
      </p:sp>
      <p:sp>
        <p:nvSpPr>
          <p:cNvPr id="18" name="Obdélník 17"/>
          <p:cNvSpPr/>
          <p:nvPr/>
        </p:nvSpPr>
        <p:spPr>
          <a:xfrm>
            <a:off x="1979712" y="2060848"/>
            <a:ext cx="7920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Obr. 13</a:t>
            </a:r>
            <a:endParaRPr lang="cs-CZ" sz="1200" dirty="0"/>
          </a:p>
        </p:txBody>
      </p:sp>
      <p:sp>
        <p:nvSpPr>
          <p:cNvPr id="19" name="Obdélník 18"/>
          <p:cNvSpPr/>
          <p:nvPr/>
        </p:nvSpPr>
        <p:spPr>
          <a:xfrm>
            <a:off x="7524328" y="6309320"/>
            <a:ext cx="9178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Obr. 16</a:t>
            </a:r>
            <a:endParaRPr lang="cs-CZ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http://upload.wikimedia.org/wikipedia/commons/1/12/Potato_plant.jp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216058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Zástupný symbol pro obsah 5" descr="Soubor:Pears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365104"/>
            <a:ext cx="208823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Réva vinná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196752"/>
            <a:ext cx="2821984" cy="3456384"/>
          </a:xfrm>
          <a:prstGeom prst="rect">
            <a:avLst/>
          </a:prstGeom>
          <a:noFill/>
        </p:spPr>
      </p:pic>
      <p:pic>
        <p:nvPicPr>
          <p:cNvPr id="7" name="Obrázek 6" descr="Soubor:Theobroma cacao 00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2924944"/>
            <a:ext cx="208823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3635896" y="6021288"/>
            <a:ext cx="7200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Obr. 20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724128" y="908720"/>
            <a:ext cx="7200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Obr. 18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8172400" y="5805264"/>
            <a:ext cx="6480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Obr. 19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1115616" y="3717032"/>
            <a:ext cx="9361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Obr. 17</a:t>
            </a:r>
            <a:endParaRPr lang="cs-CZ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6000" dirty="0" smtClean="0"/>
              <a:t/>
            </a:r>
            <a:br>
              <a:rPr lang="cs-CZ" sz="6000" dirty="0" smtClean="0"/>
            </a:br>
            <a:r>
              <a:rPr lang="cs-CZ" sz="6000" dirty="0" smtClean="0"/>
              <a:t/>
            </a:r>
            <a:br>
              <a:rPr lang="cs-CZ" sz="6000" dirty="0" smtClean="0"/>
            </a:br>
            <a:r>
              <a:rPr lang="cs-CZ" sz="6000" dirty="0" smtClean="0"/>
              <a:t/>
            </a:r>
            <a:br>
              <a:rPr lang="cs-CZ" sz="6000" dirty="0" smtClean="0"/>
            </a:br>
            <a:r>
              <a:rPr lang="cs-CZ" sz="6000" dirty="0" smtClean="0"/>
              <a:t>Středověká kuchyn</a:t>
            </a:r>
            <a:r>
              <a:rPr lang="cs-CZ" sz="6000" dirty="0"/>
              <a:t>ě</a:t>
            </a:r>
          </a:p>
        </p:txBody>
      </p:sp>
      <p:pic>
        <p:nvPicPr>
          <p:cNvPr id="8" name="Zástupný symbol pro obsah 3" descr="Soubor: Kuchenmaistrey.jp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429000"/>
            <a:ext cx="2592388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élník 8"/>
          <p:cNvSpPr/>
          <p:nvPr/>
        </p:nvSpPr>
        <p:spPr>
          <a:xfrm>
            <a:off x="5580112" y="5949280"/>
            <a:ext cx="5924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/>
              <a:t>Obr. 1 </a:t>
            </a:r>
            <a:endParaRPr lang="cs-CZ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Řešení: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1. žernovy - mlýnské kameny na mletí obilí</a:t>
            </a:r>
          </a:p>
          <a:p>
            <a:r>
              <a:rPr lang="cs-CZ" dirty="0" smtClean="0"/>
              <a:t>2. černá kuchyně</a:t>
            </a:r>
          </a:p>
          <a:p>
            <a:r>
              <a:rPr lang="cs-CZ" dirty="0" smtClean="0"/>
              <a:t>3. Je to moždíř (hmoždíř). Používal se k roztloukání a drcení koření.</a:t>
            </a:r>
          </a:p>
          <a:p>
            <a:r>
              <a:rPr lang="cs-CZ" dirty="0" smtClean="0"/>
              <a:t>4. rajčata, kukuřice, brambory, kakaové boby – pochází z Ameriky</a:t>
            </a:r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/>
              <a:t>http://www.rozhlas.</a:t>
            </a:r>
            <a:r>
              <a:rPr lang="cs-CZ" sz="1600" dirty="0" err="1" smtClean="0"/>
              <a:t>cz</a:t>
            </a:r>
            <a:r>
              <a:rPr lang="cs-CZ" sz="1600" dirty="0" smtClean="0"/>
              <a:t>/</a:t>
            </a:r>
            <a:r>
              <a:rPr lang="cs-CZ" sz="1600" dirty="0" err="1" smtClean="0"/>
              <a:t>leonardo</a:t>
            </a:r>
            <a:r>
              <a:rPr lang="cs-CZ" sz="1600" dirty="0" smtClean="0"/>
              <a:t>/historie/_zprava/dvory-a-rezidence-ve-</a:t>
            </a:r>
            <a:r>
              <a:rPr lang="cs-CZ" sz="1600" dirty="0" err="1" smtClean="0"/>
              <a:t>stredoveku</a:t>
            </a:r>
            <a:r>
              <a:rPr lang="cs-CZ" sz="1600" dirty="0" smtClean="0"/>
              <a:t>-</a:t>
            </a:r>
            <a:r>
              <a:rPr lang="cs-CZ" sz="1600" dirty="0" err="1" smtClean="0"/>
              <a:t>xv</a:t>
            </a:r>
            <a:r>
              <a:rPr lang="cs-CZ" sz="1600" dirty="0" smtClean="0"/>
              <a:t>--717134</a:t>
            </a:r>
          </a:p>
          <a:p>
            <a:r>
              <a:rPr lang="cs-CZ" sz="1600" dirty="0" smtClean="0"/>
              <a:t>http://cs.wikipedia.org/wiki/St%C5%99edov%C4%9Bk%C3%A1_strava</a:t>
            </a:r>
          </a:p>
          <a:p>
            <a:r>
              <a:rPr lang="cs-CZ" sz="1600" dirty="0" smtClean="0"/>
              <a:t>Dějepis 7, učebnice pro základní školy a víceletá gymnázia, </a:t>
            </a:r>
            <a:r>
              <a:rPr lang="cs-CZ" sz="1600" dirty="0" err="1" smtClean="0"/>
              <a:t>Fraus</a:t>
            </a:r>
            <a:r>
              <a:rPr lang="cs-CZ" sz="1600" dirty="0" smtClean="0"/>
              <a:t>, 2009</a:t>
            </a:r>
          </a:p>
          <a:p>
            <a:r>
              <a:rPr lang="cs-CZ" sz="1600" dirty="0" smtClean="0"/>
              <a:t>Hora Petr, Toulky českou minulostí 2 Práce,Praha 1991</a:t>
            </a:r>
          </a:p>
          <a:p>
            <a:endParaRPr lang="cs-CZ" sz="1600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Obrázky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cs-CZ" sz="1200" dirty="0" smtClean="0"/>
          </a:p>
          <a:p>
            <a:r>
              <a:rPr lang="cs-CZ" sz="1200" dirty="0" smtClean="0"/>
              <a:t>Všechny uveřejněné odkazy   [cit. 2012– 11- 12].  Dostupné pod licencí Public </a:t>
            </a:r>
            <a:r>
              <a:rPr lang="cs-CZ" sz="1200" dirty="0" err="1" smtClean="0"/>
              <a:t>domain</a:t>
            </a:r>
            <a:r>
              <a:rPr lang="cs-CZ" sz="1200" dirty="0" smtClean="0"/>
              <a:t> na WWW:</a:t>
            </a:r>
          </a:p>
          <a:p>
            <a:r>
              <a:rPr lang="cs-CZ" sz="1200" dirty="0" smtClean="0"/>
              <a:t>1. http://upload.wikimedia.org/wikipedia/commons/2/22/Kuchenmaistrey.jpg</a:t>
            </a:r>
          </a:p>
          <a:p>
            <a:r>
              <a:rPr lang="cs-CZ" sz="1200" dirty="0" smtClean="0"/>
              <a:t>2. http://upload.wikimedia.org/wikipedia/commons/thumb/f/f8/Renaud_de_montauban_banquet.jpg/552px-Renaud_de_montauban_banquet.jpg</a:t>
            </a:r>
          </a:p>
          <a:p>
            <a:r>
              <a:rPr lang="cs-CZ" sz="1200" dirty="0" smtClean="0"/>
              <a:t>3. http://upload.wikimedia.org/wikipedia/commons/thumb/0/00/Medieval_baker.jpg/800px-Medieval_baker.jpg</a:t>
            </a:r>
          </a:p>
          <a:p>
            <a:r>
              <a:rPr lang="cs-CZ" sz="1200" dirty="0" smtClean="0"/>
              <a:t>4. http://upload.wikimedia.org/wikipedia/commons/thumb/e/e9/13-alimenti%2Ccarni_suine%2CTaccuino_Sanitatis%2C_Casanatense_4182.jpg/220px-13-alimenti%2Ccarni_suine%2CTaccuino_Sanitatis%2C_Casanatense_4182.jpg</a:t>
            </a:r>
          </a:p>
          <a:p>
            <a:r>
              <a:rPr lang="cs-CZ" sz="1200" dirty="0" smtClean="0"/>
              <a:t>5. http://upload.wikimedia.org/wikipedia/commons/0/07/Tacuinum_Sanitatis-fishing_lamprey.jpg</a:t>
            </a:r>
          </a:p>
          <a:p>
            <a:r>
              <a:rPr lang="cs-CZ" sz="1200" dirty="0" smtClean="0"/>
              <a:t>6. http://upload.wikimedia.org/wikipedia/commons/thumb/2/2d/Le_livre_des_merveilles_de_Marco_Polo-pepper.jpg/250px-Le_livre_des_merveilles_de_Marco_Polo-pepper.jpg</a:t>
            </a:r>
          </a:p>
          <a:p>
            <a:r>
              <a:rPr lang="cs-CZ" sz="1200" dirty="0" smtClean="0"/>
              <a:t>7. http://upload.wikimedia.org/wikipedia/commons/thumb/b/b8/Medieval_wine_conservation.jpg/556px-Medieval_wine_conservation.jpg</a:t>
            </a:r>
          </a:p>
          <a:p>
            <a:r>
              <a:rPr lang="cs-CZ" sz="1200" dirty="0" smtClean="0"/>
              <a:t>8. http://upload.wikimedia.org/wikipedia/commons/a/a7/Peasants_breaking_bread.jpg</a:t>
            </a:r>
          </a:p>
          <a:p>
            <a:r>
              <a:rPr lang="cs-CZ" sz="1200" dirty="0" smtClean="0"/>
              <a:t>9. http://upload.wikimedia.org/wikipedia/commons/thumb/8/8a/Les_Tr%C3%A8s_Riches_Heures_du_duc_de_Berry_Janvier.jpg/387px-Les_Tr%C3%A8s_Riches_Heures_du_duc_de_Berry_Janvier.jpg</a:t>
            </a:r>
          </a:p>
          <a:p>
            <a:r>
              <a:rPr lang="cs-CZ" sz="1200" dirty="0" smtClean="0"/>
              <a:t>10. http://upload.wikimedia.org/wikipedia/commons/thumb/0/0c/Zubrnice_ml%C3%BDnsk%C3%A1_kola.jpg/220px-Zubrnice_ml%C3%BDnsk%C3%A1_kola.jpg</a:t>
            </a:r>
          </a:p>
          <a:p>
            <a:r>
              <a:rPr lang="cs-CZ" sz="1200" dirty="0" smtClean="0"/>
              <a:t>13. http://upload.wikimedia.org/wikipedia/commons/thumb/8/89/Tomato_je.jpg/721px-Tomato_je.jpg</a:t>
            </a:r>
          </a:p>
          <a:p>
            <a:r>
              <a:rPr lang="cs-CZ" sz="1200" dirty="0" smtClean="0"/>
              <a:t>14. http://upload.wikimedia.org/wikipedia/commons/thumb/9/9f/Daucus_Carota.jpg/361px-Daucus_Carota.jpg</a:t>
            </a:r>
          </a:p>
          <a:p>
            <a:r>
              <a:rPr lang="cs-CZ" sz="1200" dirty="0" smtClean="0"/>
              <a:t>15. http://upload.wikimedia.org/wikipedia/commons/7/70/Cabbage.jpg</a:t>
            </a:r>
          </a:p>
          <a:p>
            <a:r>
              <a:rPr lang="cs-CZ" sz="1200" dirty="0" smtClean="0"/>
              <a:t>16. http://upload.wikimedia.org/wikipedia/commons/9/9d/Zea_Mays_L.jpg</a:t>
            </a:r>
          </a:p>
          <a:p>
            <a:r>
              <a:rPr lang="cs-CZ" sz="1200" dirty="0" smtClean="0"/>
              <a:t>17. http://upload.wikimedia.org/wikipedia/commons/1/12/Potato_plant.jpg</a:t>
            </a:r>
          </a:p>
          <a:p>
            <a:r>
              <a:rPr lang="cs-CZ" sz="1200" dirty="0" smtClean="0"/>
              <a:t>18. http://upload.wikimedia.org/wikipedia/commons/e/e4/Vitis_vinifera_-_K%C3%B6hler%E2%80%93s_Medizinal-Pflanzen-145.jpg</a:t>
            </a:r>
          </a:p>
          <a:p>
            <a:r>
              <a:rPr lang="cs-CZ" sz="1200" dirty="0" smtClean="0"/>
              <a:t>19. http://upload.wikimedia.org/wikipedia/commons/thumb/6/6f/Theobroma_cacao_003.JPG/450px-Theobroma_cacao_003.JPG</a:t>
            </a:r>
          </a:p>
          <a:p>
            <a:r>
              <a:rPr lang="cs-CZ" sz="1200" dirty="0" smtClean="0"/>
              <a:t>20. http://upload.wikimedia.org/wikipedia/commons/thumb/c/cf/Pears.jpg/393px-Pears.jpg</a:t>
            </a:r>
          </a:p>
          <a:p>
            <a:endParaRPr lang="cs-CZ" sz="1200" dirty="0" smtClean="0"/>
          </a:p>
          <a:p>
            <a:endParaRPr lang="cs-CZ" sz="1200" dirty="0" smtClean="0"/>
          </a:p>
          <a:p>
            <a:r>
              <a:rPr lang="cs-CZ" sz="1200" dirty="0" smtClean="0"/>
              <a:t>Všechny uveřejněné odkazy   [cit. 2012– </a:t>
            </a:r>
            <a:r>
              <a:rPr lang="cs-CZ" sz="1200" smtClean="0"/>
              <a:t>11- 12].  </a:t>
            </a:r>
            <a:r>
              <a:rPr lang="cs-CZ" sz="1200" dirty="0" smtClean="0"/>
              <a:t>Dostupné pod licencí </a:t>
            </a:r>
            <a:r>
              <a:rPr lang="cs-CZ" sz="1200" dirty="0" err="1" smtClean="0"/>
              <a:t>Creative</a:t>
            </a:r>
            <a:r>
              <a:rPr lang="cs-CZ" sz="1200" dirty="0" smtClean="0"/>
              <a:t> </a:t>
            </a:r>
            <a:r>
              <a:rPr lang="cs-CZ" sz="1200" dirty="0" err="1" smtClean="0"/>
              <a:t>Commons</a:t>
            </a:r>
            <a:r>
              <a:rPr lang="cs-CZ" sz="1200" dirty="0" smtClean="0"/>
              <a:t> na WWW:</a:t>
            </a:r>
          </a:p>
          <a:p>
            <a:r>
              <a:rPr lang="cs-CZ" sz="1200" dirty="0" smtClean="0"/>
              <a:t>11. </a:t>
            </a:r>
            <a:r>
              <a:rPr lang="cs-CZ" sz="1200" dirty="0" err="1" smtClean="0"/>
              <a:t>Janez</a:t>
            </a:r>
            <a:r>
              <a:rPr lang="cs-CZ" sz="1200" dirty="0" smtClean="0"/>
              <a:t> </a:t>
            </a:r>
            <a:r>
              <a:rPr lang="cs-CZ" sz="1200" dirty="0" err="1" smtClean="0"/>
              <a:t>Novak</a:t>
            </a:r>
            <a:r>
              <a:rPr lang="cs-CZ" sz="1200" dirty="0" smtClean="0"/>
              <a:t> http://upload.wikimedia.org/wikipedia/commons/thumb/b/b9/%C4%8Crna_kuhinja2.JPG/450px-%C4%8Crna_kuhinja2.JPG</a:t>
            </a:r>
          </a:p>
          <a:p>
            <a:r>
              <a:rPr lang="cs-CZ" sz="1200" dirty="0" smtClean="0"/>
              <a:t>12. </a:t>
            </a:r>
            <a:r>
              <a:rPr lang="cs-CZ" sz="1200" dirty="0" err="1" smtClean="0"/>
              <a:t>Reaperman</a:t>
            </a:r>
            <a:r>
              <a:rPr lang="cs-CZ" sz="1200" dirty="0" smtClean="0"/>
              <a:t> http://upload.wikimedia.org/wikipedia/commons/thumb/5/50/Hmo%C5%BEd%C3%AD%C5%99.JPG/800px-Hmo%C5%BEd%C3%AD%C5%99.JPG</a:t>
            </a:r>
          </a:p>
          <a:p>
            <a:endParaRPr lang="cs-CZ" sz="1200" dirty="0" smtClean="0"/>
          </a:p>
          <a:p>
            <a:endParaRPr lang="cs-CZ" sz="1050" dirty="0" smtClean="0"/>
          </a:p>
          <a:p>
            <a:endParaRPr lang="cs-CZ" sz="1100" dirty="0" smtClean="0"/>
          </a:p>
          <a:p>
            <a:endParaRPr lang="cs-CZ" sz="1200" dirty="0" smtClean="0"/>
          </a:p>
          <a:p>
            <a:endParaRPr lang="cs-CZ" sz="12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Hostina v 15. stol.</a:t>
            </a:r>
            <a:endParaRPr lang="cs-CZ" dirty="0"/>
          </a:p>
        </p:txBody>
      </p:sp>
      <p:pic>
        <p:nvPicPr>
          <p:cNvPr id="4" name="Zástupný symbol pro obsah 3" descr="File:Renaud de montauban banquet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0752" y="2950305"/>
            <a:ext cx="1682496" cy="182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File:Renaud de montauban banque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276872"/>
            <a:ext cx="3815735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1907704" y="6237312"/>
            <a:ext cx="6480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Obr.2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Potraviny z obilnin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Z obilnin ( pšenice, proso, pohanka, oves, žito) lidé mleli mouku, ze které připravovali:</a:t>
            </a:r>
          </a:p>
          <a:p>
            <a:r>
              <a:rPr lang="cs-CZ" i="1" dirty="0" smtClean="0">
                <a:solidFill>
                  <a:srgbClr val="0070C0"/>
                </a:solidFill>
              </a:rPr>
              <a:t>Kaše</a:t>
            </a:r>
            <a:r>
              <a:rPr lang="cs-CZ" dirty="0" smtClean="0"/>
              <a:t> – připravovala se z mouky, uvařené ve vodě (prosná, ovesná, pšeničná), sladké i slané</a:t>
            </a:r>
          </a:p>
          <a:p>
            <a:r>
              <a:rPr lang="cs-CZ" i="1" dirty="0" smtClean="0">
                <a:solidFill>
                  <a:srgbClr val="0070C0"/>
                </a:solidFill>
              </a:rPr>
              <a:t>Placky</a:t>
            </a:r>
            <a:r>
              <a:rPr lang="cs-CZ" dirty="0" smtClean="0"/>
              <a:t> z nekvašeného těsta</a:t>
            </a:r>
          </a:p>
          <a:p>
            <a:r>
              <a:rPr lang="cs-CZ" i="1" dirty="0" smtClean="0">
                <a:solidFill>
                  <a:srgbClr val="0070C0"/>
                </a:solidFill>
              </a:rPr>
              <a:t>Chléb</a:t>
            </a:r>
            <a:r>
              <a:rPr lang="cs-CZ" dirty="0" smtClean="0"/>
              <a:t> – z tmavé mouky (nikdy se nejedl čerstvý, pekl se do zásoby)</a:t>
            </a:r>
          </a:p>
          <a:p>
            <a:r>
              <a:rPr lang="cs-CZ" i="1" dirty="0" smtClean="0">
                <a:solidFill>
                  <a:srgbClr val="0070C0"/>
                </a:solidFill>
              </a:rPr>
              <a:t>Bulky</a:t>
            </a:r>
            <a:r>
              <a:rPr lang="cs-CZ" dirty="0" smtClean="0"/>
              <a:t> – z bílé mouky</a:t>
            </a:r>
          </a:p>
          <a:p>
            <a:r>
              <a:rPr lang="cs-CZ" i="1" dirty="0" smtClean="0">
                <a:solidFill>
                  <a:srgbClr val="0070C0"/>
                </a:solidFill>
              </a:rPr>
              <a:t>Sladké pečivo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- perník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Pekaři</a:t>
            </a:r>
            <a:endParaRPr lang="cs-CZ" dirty="0"/>
          </a:p>
        </p:txBody>
      </p:sp>
      <p:pic>
        <p:nvPicPr>
          <p:cNvPr id="4" name="Zástupný symbol pro obsah 3" descr="Soubor:Medieval baker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8800"/>
            <a:ext cx="6480720" cy="47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827584" y="5949280"/>
            <a:ext cx="6480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Obr.3</a:t>
            </a:r>
            <a:endParaRPr lang="cs-CZ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Ovoce, zelenina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Lesní plody </a:t>
            </a:r>
            <a:r>
              <a:rPr lang="cs-CZ" dirty="0" smtClean="0"/>
              <a:t>( borůvky, maliny, jahody, moruše)</a:t>
            </a:r>
          </a:p>
          <a:p>
            <a:r>
              <a:rPr lang="cs-CZ" dirty="0" smtClean="0"/>
              <a:t> houby 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Ovoce</a:t>
            </a:r>
            <a:r>
              <a:rPr lang="cs-CZ" dirty="0" smtClean="0"/>
              <a:t> – plané i vypěstované, pěstovali jabloně, hrušně, broskvoně, švestky, třešně, ořešáky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Zelenina</a:t>
            </a:r>
            <a:r>
              <a:rPr lang="cs-CZ" dirty="0" smtClean="0"/>
              <a:t> – pěstovali cibuli, česnek, mrkev, dýně, ředkve, kapustu, zelí, celer, okurky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Maso, mléko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Maso</a:t>
            </a:r>
            <a:r>
              <a:rPr lang="cs-CZ" dirty="0" smtClean="0"/>
              <a:t> - jedli maso hovězí, vepřové, drůbeží.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Mléko</a:t>
            </a:r>
            <a:r>
              <a:rPr lang="cs-CZ" dirty="0" smtClean="0"/>
              <a:t> – vyráběli tvaroh, máslo, sýr.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Ryby</a:t>
            </a:r>
            <a:r>
              <a:rPr lang="cs-CZ" dirty="0" smtClean="0"/>
              <a:t> – pstruzi, úhoři.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Zvěř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smtClean="0"/>
              <a:t>- jen pro urozené, chudí na panském nepytlačil, hrozil jim hrdelní trest. 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sz="1200" dirty="0"/>
          </a:p>
        </p:txBody>
      </p:sp>
      <p:pic>
        <p:nvPicPr>
          <p:cNvPr id="4" name="Zástupný symbol pro obsah 3" descr="Soubor:13-alimenti,carni suine,Taccuino Sanitatis, Casanatense 418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453650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755576" y="6211669"/>
            <a:ext cx="7200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Obr. 4</a:t>
            </a:r>
            <a:endParaRPr lang="cs-CZ" sz="1200" dirty="0"/>
          </a:p>
        </p:txBody>
      </p:sp>
      <p:pic>
        <p:nvPicPr>
          <p:cNvPr id="6" name="Zástupný symbol pro obsah 3" descr="Soubor:Tacuinum Sanitatis-fishing lamprey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772816"/>
            <a:ext cx="345638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7452320" y="6237312"/>
            <a:ext cx="7920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Obr.5</a:t>
            </a:r>
            <a:endParaRPr lang="cs-CZ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Dochucování pokrmů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Sůl</a:t>
            </a:r>
          </a:p>
          <a:p>
            <a:r>
              <a:rPr lang="cs-CZ" dirty="0" smtClean="0"/>
              <a:t>Kopr, šafrán, česnek, majoránka, jalovec, kmín, šalvěj, cibule</a:t>
            </a:r>
          </a:p>
          <a:p>
            <a:r>
              <a:rPr lang="cs-CZ" dirty="0" smtClean="0"/>
              <a:t>Ke slazení se používal med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702</Words>
  <Application>Microsoft Office PowerPoint</Application>
  <PresentationFormat>Předvádění na obrazovce (4:3)</PresentationFormat>
  <Paragraphs>137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Motiv sady Office</vt:lpstr>
      <vt:lpstr>Snímek 1</vt:lpstr>
      <vt:lpstr>   Středověká kuchyně</vt:lpstr>
      <vt:lpstr>Hostina v 15. stol.</vt:lpstr>
      <vt:lpstr>Potraviny z obilnin</vt:lpstr>
      <vt:lpstr>Pekaři</vt:lpstr>
      <vt:lpstr>Ovoce, zelenina</vt:lpstr>
      <vt:lpstr>Maso, mléko</vt:lpstr>
      <vt:lpstr>Snímek 8</vt:lpstr>
      <vt:lpstr>Dochucování pokrmů</vt:lpstr>
      <vt:lpstr>Exotické potraviny</vt:lpstr>
      <vt:lpstr>Nápoje </vt:lpstr>
      <vt:lpstr>Rolníci – lámání chleba 14.st.</vt:lpstr>
      <vt:lpstr>Hostina francouzského šlechtice vévody z Berry </vt:lpstr>
      <vt:lpstr>      Úkoly</vt:lpstr>
      <vt:lpstr>č.1: K jakému účelu sloužily tyto nástroje?</vt:lpstr>
      <vt:lpstr>Úkol: Středověká kuchyně - doplň do textu vynechaný název.</vt:lpstr>
      <vt:lpstr>Snímek 17</vt:lpstr>
      <vt:lpstr>Které z těchto potravin se mohly objevit  v hradní kuchyni krále Karla IV.?</vt:lpstr>
      <vt:lpstr>Snímek 19</vt:lpstr>
      <vt:lpstr>Řešení: </vt:lpstr>
      <vt:lpstr>zdroje</vt:lpstr>
      <vt:lpstr>Obrázky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Středověká kuchyně</dc:title>
  <dc:creator>PC13082010</dc:creator>
  <cp:lastModifiedBy>PC13082010</cp:lastModifiedBy>
  <cp:revision>210</cp:revision>
  <dcterms:created xsi:type="dcterms:W3CDTF">2012-05-08T12:19:32Z</dcterms:created>
  <dcterms:modified xsi:type="dcterms:W3CDTF">2013-05-30T20:48:04Z</dcterms:modified>
</cp:coreProperties>
</file>