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56" r:id="rId3"/>
    <p:sldId id="257" r:id="rId4"/>
    <p:sldId id="258" r:id="rId5"/>
    <p:sldId id="273" r:id="rId6"/>
    <p:sldId id="260" r:id="rId7"/>
    <p:sldId id="261" r:id="rId8"/>
    <p:sldId id="262" r:id="rId9"/>
    <p:sldId id="259" r:id="rId10"/>
    <p:sldId id="270" r:id="rId11"/>
    <p:sldId id="271" r:id="rId12"/>
    <p:sldId id="265" r:id="rId13"/>
    <p:sldId id="266" r:id="rId14"/>
    <p:sldId id="272" r:id="rId15"/>
    <p:sldId id="275" r:id="rId16"/>
    <p:sldId id="274" r:id="rId17"/>
    <p:sldId id="276" r:id="rId18"/>
    <p:sldId id="267" r:id="rId19"/>
    <p:sldId id="268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104" d="100"/>
          <a:sy n="104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BDDD3E7-9986-4AE5-B676-17893AC16748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98E7CF-C07D-4412-9D59-20CC3B9FD4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3E7-9986-4AE5-B676-17893AC16748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E7CF-C07D-4412-9D59-20CC3B9FD4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BDDD3E7-9986-4AE5-B676-17893AC16748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998E7CF-C07D-4412-9D59-20CC3B9FD4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3E7-9986-4AE5-B676-17893AC16748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98E7CF-C07D-4412-9D59-20CC3B9FD4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3E7-9986-4AE5-B676-17893AC16748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998E7CF-C07D-4412-9D59-20CC3B9FD4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BDDD3E7-9986-4AE5-B676-17893AC16748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998E7CF-C07D-4412-9D59-20CC3B9FD4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BDDD3E7-9986-4AE5-B676-17893AC16748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998E7CF-C07D-4412-9D59-20CC3B9FD4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3E7-9986-4AE5-B676-17893AC16748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98E7CF-C07D-4412-9D59-20CC3B9FD4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3E7-9986-4AE5-B676-17893AC16748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98E7CF-C07D-4412-9D59-20CC3B9FD4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3E7-9986-4AE5-B676-17893AC16748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98E7CF-C07D-4412-9D59-20CC3B9FD4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BDDD3E7-9986-4AE5-B676-17893AC16748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998E7CF-C07D-4412-9D59-20CC3B9FD4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DDD3E7-9986-4AE5-B676-17893AC16748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98E7CF-C07D-4412-9D59-20CC3B9FD46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267744" y="1988840"/>
          <a:ext cx="4456305" cy="4715704"/>
        </p:xfrm>
        <a:graphic>
          <a:graphicData uri="http://schemas.openxmlformats.org/drawingml/2006/table">
            <a:tbl>
              <a:tblPr/>
              <a:tblGrid>
                <a:gridCol w="2224057"/>
                <a:gridCol w="2232248"/>
              </a:tblGrid>
              <a:tr h="413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latin typeface="Times New Roman"/>
                          <a:ea typeface="Times New Roman"/>
                          <a:cs typeface="Times New Roman"/>
                        </a:rPr>
                        <a:t>Anotace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latin typeface="Times New Roman"/>
                          <a:ea typeface="Times New Roman"/>
                          <a:cs typeface="Times New Roman"/>
                        </a:rPr>
                        <a:t> Žák </a:t>
                      </a: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se podrobněji seznámí s </a:t>
                      </a:r>
                      <a:r>
                        <a:rPr lang="cs-CZ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nejstaršími mincemi  na našem území </a:t>
                      </a:r>
                      <a:r>
                        <a:rPr lang="cs-CZ" sz="900" baseline="0" smtClean="0">
                          <a:latin typeface="Times New Roman"/>
                          <a:ea typeface="Times New Roman"/>
                          <a:cs typeface="Times New Roman"/>
                        </a:rPr>
                        <a:t>od  </a:t>
                      </a:r>
                      <a:r>
                        <a:rPr lang="cs-CZ" sz="900" baseline="0" smtClean="0">
                          <a:latin typeface="Times New Roman"/>
                          <a:ea typeface="Times New Roman"/>
                          <a:cs typeface="Times New Roman"/>
                        </a:rPr>
                        <a:t>keltských  mincí   </a:t>
                      </a:r>
                      <a:r>
                        <a:rPr lang="cs-CZ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až po mince Přemyslovců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Autor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latin typeface="Times New Roman"/>
                          <a:ea typeface="Times New Roman"/>
                          <a:cs typeface="Times New Roman"/>
                        </a:rPr>
                        <a:t> Mgr. Valerie Káňová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Jazyk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  Čeština 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Očekávaný výstup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rozezná a pojmenuje  nejstarší mince  na území Čech a Moravy, objasní pojmy avers, revers</a:t>
                      </a:r>
                      <a:r>
                        <a:rPr lang="cs-CZ" sz="900" smtClean="0">
                          <a:latin typeface="Times New Roman"/>
                          <a:ea typeface="Times New Roman"/>
                          <a:cs typeface="Times New Roman"/>
                        </a:rPr>
                        <a:t>,  brakteát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Speciální vzdělávací potřeby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Times New Roman"/>
                          <a:ea typeface="Times New Roman"/>
                          <a:cs typeface="Times New Roman"/>
                        </a:rPr>
                        <a:t>- žádné –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Klíčová slova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900" dirty="0" smtClean="0">
                          <a:latin typeface="Calibri"/>
                          <a:ea typeface="Calibri"/>
                          <a:cs typeface="Times New Roman"/>
                        </a:rPr>
                        <a:t>denáry, brakteáty, pražské groše, avers, revers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Druh učebního materiálu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Prezentace</a:t>
                      </a: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Druh interaktivity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Times New Roman"/>
                          <a:ea typeface="Times New Roman"/>
                          <a:cs typeface="Times New Roman"/>
                        </a:rPr>
                        <a:t>Aktivita / Výklad 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Cílová skupina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Žák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Stupeň a typ vzdělávání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základní vzdělávání – druhý stupeň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Typická věková skupina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12 - 15 let / 7. ročník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Celková velikost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969</a:t>
                      </a:r>
                      <a:r>
                        <a:rPr lang="cs-CZ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kB </a:t>
                      </a:r>
                      <a:r>
                        <a:rPr lang="cs-CZ" sz="900" dirty="0">
                          <a:latin typeface="Times New Roman"/>
                          <a:ea typeface="Times New Roman"/>
                          <a:cs typeface="Times New Roman"/>
                        </a:rPr>
                        <a:t>– soubor .</a:t>
                      </a:r>
                      <a:r>
                        <a:rPr lang="cs-CZ" sz="900" dirty="0" err="1">
                          <a:latin typeface="Times New Roman"/>
                          <a:ea typeface="Times New Roman"/>
                          <a:cs typeface="Times New Roman"/>
                        </a:rPr>
                        <a:t>doc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75856" y="1484784"/>
            <a:ext cx="24092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/>
              <a:t>VY_32_Inovace_ICT2.4_3-54 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81712" cy="148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Denáry Bořivoje II. a Svatopluka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Denár Bořivoje II. (1064-1124)</a:t>
            </a:r>
          </a:p>
          <a:p>
            <a:r>
              <a:rPr lang="cs-CZ" dirty="0" smtClean="0"/>
              <a:t>Denár Svatopluka (doba vlády1107-1109)</a:t>
            </a:r>
            <a:endParaRPr lang="cs-CZ" dirty="0"/>
          </a:p>
        </p:txBody>
      </p:sp>
      <p:pic>
        <p:nvPicPr>
          <p:cNvPr id="5" name="Zástupný symbol pro obsah 4" descr="http://upload.wikimedia.org/wikipedia/commons/thumb/a/ac/Denar_BorivojII.jpg/170px-Denar_BorivojII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16192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Soubor:Denar Svatoplu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293096"/>
            <a:ext cx="1771650" cy="1685926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547664" y="6093296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8 </a:t>
            </a:r>
          </a:p>
        </p:txBody>
      </p:sp>
      <p:sp>
        <p:nvSpPr>
          <p:cNvPr id="8" name="Obdélník 7"/>
          <p:cNvSpPr/>
          <p:nvPr/>
        </p:nvSpPr>
        <p:spPr>
          <a:xfrm>
            <a:off x="1619672" y="3645024"/>
            <a:ext cx="864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7</a:t>
            </a:r>
            <a:endParaRPr lang="cs-CZ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Denár Bedřicha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Denár Bedřicha (1141 1189)</a:t>
            </a:r>
            <a:endParaRPr lang="cs-CZ" dirty="0"/>
          </a:p>
        </p:txBody>
      </p:sp>
      <p:pic>
        <p:nvPicPr>
          <p:cNvPr id="5" name="Zástupný symbol pro obsah 4" descr="Soubor:Denar Bedrich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7" y="2870200"/>
            <a:ext cx="21431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1475656" y="5085184"/>
            <a:ext cx="79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Brakteáty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Po denárech tzv. velkého střížku z kvalitního stříbra byly mincovní reformou zavedeny tzv. denáry menšího střížku. Jejich kvalita (obsah stříbra) však na konci 12. století velice upadala. Peníze byly znehodnocovány, podíl stříbra v mincích se snižoval. Ve 13. století byly denáry nahrazeny brakteáty . </a:t>
            </a:r>
            <a:r>
              <a:rPr lang="cs-CZ" b="1" dirty="0">
                <a:solidFill>
                  <a:srgbClr val="C00000"/>
                </a:solidFill>
              </a:rPr>
              <a:t>Brakteáty byly stříbrné, jednostranné mince  knoflíkovitého tvaru z velmi tenkého </a:t>
            </a:r>
            <a:r>
              <a:rPr lang="cs-CZ" b="1" dirty="0" err="1">
                <a:solidFill>
                  <a:srgbClr val="C00000"/>
                </a:solidFill>
              </a:rPr>
              <a:t>střižku</a:t>
            </a:r>
            <a:r>
              <a:rPr lang="cs-CZ" b="1" dirty="0">
                <a:solidFill>
                  <a:srgbClr val="C00000"/>
                </a:solidFill>
              </a:rPr>
              <a:t>.</a:t>
            </a:r>
            <a:r>
              <a:rPr lang="cs-CZ" b="1" dirty="0"/>
              <a:t> </a:t>
            </a:r>
            <a:r>
              <a:rPr lang="cs-CZ" dirty="0"/>
              <a:t>Jejich ražbu zavedl </a:t>
            </a:r>
            <a:r>
              <a:rPr lang="cs-CZ" b="1" dirty="0"/>
              <a:t>Přemysl Otakar I</a:t>
            </a:r>
            <a:r>
              <a:rPr lang="cs-CZ" dirty="0"/>
              <a:t>. </a:t>
            </a:r>
            <a:r>
              <a:rPr lang="cs-CZ" dirty="0" smtClean="0"/>
              <a:t>Tyto mince se v době své platnosti stále nazývaly </a:t>
            </a:r>
            <a:r>
              <a:rPr lang="cs-CZ" dirty="0" err="1" smtClean="0"/>
              <a:t>denarius</a:t>
            </a:r>
            <a:r>
              <a:rPr lang="cs-CZ" dirty="0" smtClean="0"/>
              <a:t>. 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Brakteát Přemysla Otakara II.</a:t>
            </a:r>
          </a:p>
          <a:p>
            <a:endParaRPr lang="cs-CZ" dirty="0"/>
          </a:p>
        </p:txBody>
      </p:sp>
      <p:pic>
        <p:nvPicPr>
          <p:cNvPr id="12" name="Obrázek 11" descr="http://upload.wikimedia.org/wikipedia/commons/e/e9/Brakteat_Premysl_I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04864"/>
            <a:ext cx="23762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436096" y="4797152"/>
            <a:ext cx="864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10 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Konec denárů a brakteátů na našem </a:t>
            </a:r>
            <a:r>
              <a:rPr lang="cs-CZ" b="1" dirty="0" smtClean="0"/>
              <a:t>území, pražský groš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Platnost denárů ukončila </a:t>
            </a:r>
            <a:r>
              <a:rPr lang="cs-CZ" dirty="0"/>
              <a:t>mincovní reforma Václava II. v r. 1300, kdy denár nahradil </a:t>
            </a:r>
            <a:r>
              <a:rPr lang="cs-CZ" b="1" dirty="0">
                <a:solidFill>
                  <a:srgbClr val="C00000"/>
                </a:solidFill>
              </a:rPr>
              <a:t>pražský groš</a:t>
            </a:r>
            <a:r>
              <a:rPr lang="cs-CZ" dirty="0"/>
              <a:t>. Byla zřízena </a:t>
            </a:r>
            <a:r>
              <a:rPr lang="cs-CZ" dirty="0">
                <a:solidFill>
                  <a:srgbClr val="C00000"/>
                </a:solidFill>
              </a:rPr>
              <a:t>mincovna v Kutné Hoře. </a:t>
            </a:r>
            <a:r>
              <a:rPr lang="cs-CZ" dirty="0"/>
              <a:t>Pražský groš si po celou dobu své ražby udržel </a:t>
            </a:r>
            <a:r>
              <a:rPr lang="cs-CZ" dirty="0" smtClean="0"/>
              <a:t>jednotné vyobrazení a jednotný nápis – korunu a </a:t>
            </a:r>
            <a:r>
              <a:rPr lang="cs-CZ" dirty="0"/>
              <a:t>jméno panovníka na líci a </a:t>
            </a:r>
            <a:r>
              <a:rPr lang="cs-CZ" dirty="0" smtClean="0"/>
              <a:t>českého lva a </a:t>
            </a:r>
            <a:r>
              <a:rPr lang="cs-CZ" dirty="0"/>
              <a:t>název nominálu na rubu. Pro svoji kvalitu a stálost byl velice oblíben </a:t>
            </a:r>
            <a:r>
              <a:rPr lang="cs-CZ" dirty="0" smtClean="0"/>
              <a:t>po </a:t>
            </a:r>
            <a:r>
              <a:rPr lang="cs-CZ" dirty="0"/>
              <a:t>celé Evropě. Poslední pražský groš byl vyražen za Ferdinanda I. roku 1547.</a:t>
            </a:r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/>
          </a:p>
        </p:txBody>
      </p:sp>
      <p:pic>
        <p:nvPicPr>
          <p:cNvPr id="4098" name="Picture 2" descr="Soubor:Pr gros vacla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4162424" cy="2066925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932040" y="4437112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11 </a:t>
            </a:r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Úkoly: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sz="4000" dirty="0" smtClean="0"/>
              <a:t>1. Vyber správné údaje.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r>
              <a:rPr lang="cs-CZ" dirty="0" smtClean="0"/>
              <a:t>Avers je </a:t>
            </a:r>
            <a:r>
              <a:rPr lang="cs-CZ" i="1" dirty="0" smtClean="0">
                <a:solidFill>
                  <a:srgbClr val="0070C0"/>
                </a:solidFill>
              </a:rPr>
              <a:t>přední/ zadní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strana mince. </a:t>
            </a:r>
            <a:r>
              <a:rPr lang="cs-CZ" i="1" dirty="0" smtClean="0">
                <a:solidFill>
                  <a:srgbClr val="0070C0"/>
                </a:solidFill>
              </a:rPr>
              <a:t>(rub/líc)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smtClean="0"/>
              <a:t>Revers je </a:t>
            </a:r>
            <a:r>
              <a:rPr lang="cs-CZ" i="1" dirty="0" smtClean="0">
                <a:solidFill>
                  <a:srgbClr val="0070C0"/>
                </a:solidFill>
              </a:rPr>
              <a:t>přední/ zadní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strana mince. </a:t>
            </a:r>
            <a:r>
              <a:rPr lang="cs-CZ" i="1" dirty="0" smtClean="0">
                <a:solidFill>
                  <a:srgbClr val="0070C0"/>
                </a:solidFill>
              </a:rPr>
              <a:t>(rub/líc)</a:t>
            </a:r>
            <a:endParaRPr lang="cs-CZ" dirty="0" smtClean="0">
              <a:solidFill>
                <a:srgbClr val="0070C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2. Seřaď mince od nejstarších k nejmladším:</a:t>
            </a:r>
            <a:endParaRPr lang="cs-CZ" sz="4000" dirty="0"/>
          </a:p>
        </p:txBody>
      </p:sp>
      <p:pic>
        <p:nvPicPr>
          <p:cNvPr id="7" name="Zástupný symbol pro obsah 6" descr="http://upload.wikimedia.org/wikipedia/commons/thumb/9/90/KB_-_Kelten_Goldm%C3%BCnzen.jpg/300px-KB_-_Kelten_Goldm%C3%BCnzen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75856" y="2348880"/>
            <a:ext cx="30243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http://upload.wikimedia.org/wikipedia/commons/e/e9/Brakteat_Premysl_I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420888"/>
            <a:ext cx="12287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http://upload.wikimedia.org/wikipedia/commons/thumb/8/84/Den%C3%A1r_Vratislav_II-B.jpg/220px-Den%C3%A1r_Vratislav_II-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348880"/>
            <a:ext cx="1512168" cy="152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Soubor:Boleslav1 den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941168"/>
            <a:ext cx="1296144" cy="1309105"/>
          </a:xfrm>
          <a:prstGeom prst="rect">
            <a:avLst/>
          </a:prstGeom>
          <a:noFill/>
        </p:spPr>
      </p:pic>
      <p:pic>
        <p:nvPicPr>
          <p:cNvPr id="12" name="Picture 2" descr="Soubor:Pr gros vaclav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725144"/>
            <a:ext cx="3292356" cy="1634877"/>
          </a:xfrm>
          <a:prstGeom prst="rect">
            <a:avLst/>
          </a:prstGeom>
          <a:noFill/>
        </p:spPr>
      </p:pic>
      <p:sp>
        <p:nvSpPr>
          <p:cNvPr id="13" name="Obdélník 12"/>
          <p:cNvSpPr/>
          <p:nvPr/>
        </p:nvSpPr>
        <p:spPr>
          <a:xfrm>
            <a:off x="1475656" y="4869160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d)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395536" y="2204864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2987824" y="2492896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b)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6876256" y="2996952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c)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6444208" y="580526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827584" y="3861048"/>
            <a:ext cx="5661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/>
              <a:t>Obr. 6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275856" y="4149080"/>
            <a:ext cx="5661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/>
              <a:t>Obr. 1</a:t>
            </a:r>
            <a:endParaRPr lang="cs-CZ" sz="1100" dirty="0"/>
          </a:p>
        </p:txBody>
      </p:sp>
      <p:sp>
        <p:nvSpPr>
          <p:cNvPr id="20" name="Obdélník 19"/>
          <p:cNvSpPr/>
          <p:nvPr/>
        </p:nvSpPr>
        <p:spPr>
          <a:xfrm>
            <a:off x="7308304" y="3645024"/>
            <a:ext cx="683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/>
              <a:t>Obr. 10 </a:t>
            </a:r>
            <a:endParaRPr lang="cs-CZ" sz="1100" dirty="0"/>
          </a:p>
        </p:txBody>
      </p:sp>
      <p:sp>
        <p:nvSpPr>
          <p:cNvPr id="21" name="Obdélník 20"/>
          <p:cNvSpPr/>
          <p:nvPr/>
        </p:nvSpPr>
        <p:spPr>
          <a:xfrm>
            <a:off x="1907704" y="6381328"/>
            <a:ext cx="683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/>
              <a:t>Obr. 11 </a:t>
            </a:r>
            <a:endParaRPr lang="cs-CZ" sz="1100" dirty="0"/>
          </a:p>
        </p:txBody>
      </p:sp>
      <p:sp>
        <p:nvSpPr>
          <p:cNvPr id="22" name="Obdélník 21"/>
          <p:cNvSpPr/>
          <p:nvPr/>
        </p:nvSpPr>
        <p:spPr>
          <a:xfrm>
            <a:off x="6948264" y="6309320"/>
            <a:ext cx="6046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/>
              <a:t>Obr. 2 </a:t>
            </a:r>
            <a:endParaRPr lang="cs-CZ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3. Vylušti křížovku: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215" t="42993" r="29126" b="30096"/>
          <a:stretch>
            <a:fillRect/>
          </a:stretch>
        </p:blipFill>
        <p:spPr bwMode="auto">
          <a:xfrm>
            <a:off x="611560" y="1772816"/>
            <a:ext cx="7639020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2051720" y="5013176"/>
            <a:ext cx="3942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200" dirty="0" smtClean="0"/>
              <a:t>1)Který rod v Čechách v 10. st. razil své vlastní mince?</a:t>
            </a:r>
          </a:p>
          <a:p>
            <a:pPr lvl="0"/>
            <a:r>
              <a:rPr lang="cs-CZ" sz="1200" dirty="0" smtClean="0"/>
              <a:t>2)Keltská mince.</a:t>
            </a:r>
          </a:p>
          <a:p>
            <a:pPr lvl="0"/>
            <a:r>
              <a:rPr lang="cs-CZ" sz="1200" dirty="0" smtClean="0"/>
              <a:t>3)Drahý kov, ze kterého se vyráběly mince.</a:t>
            </a:r>
          </a:p>
          <a:p>
            <a:pPr lvl="0"/>
            <a:r>
              <a:rPr lang="cs-CZ" sz="1200" dirty="0" smtClean="0"/>
              <a:t>4)Název mince nejstarších Přemyslovců.</a:t>
            </a:r>
          </a:p>
          <a:p>
            <a:pPr lvl="0"/>
            <a:r>
              <a:rPr lang="cs-CZ" sz="1200" dirty="0" smtClean="0"/>
              <a:t>5)Který kníže byl vyobrazen na mincích po své smrti?</a:t>
            </a:r>
          </a:p>
          <a:p>
            <a:pPr lvl="0"/>
            <a:r>
              <a:rPr lang="cs-CZ" sz="1200" dirty="0" smtClean="0"/>
              <a:t>6)Městské opevnění.</a:t>
            </a:r>
          </a:p>
          <a:p>
            <a:pPr lvl="0"/>
            <a:r>
              <a:rPr lang="cs-CZ" sz="1200" dirty="0" smtClean="0"/>
              <a:t>7)Přemyslovský kníže, který začal v 10. st. razit mince.</a:t>
            </a:r>
          </a:p>
          <a:p>
            <a:pPr lvl="0"/>
            <a:r>
              <a:rPr lang="cs-CZ" sz="1200" dirty="0" smtClean="0"/>
              <a:t>8)Mince krále Václava II.</a:t>
            </a:r>
          </a:p>
          <a:p>
            <a:pPr lvl="0"/>
            <a:r>
              <a:rPr lang="cs-CZ" sz="1200" dirty="0" smtClean="0"/>
              <a:t>9)Přední strana mince.</a:t>
            </a:r>
            <a:endParaRPr lang="cs-CZ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Řešení: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7623" t="52372" r="31316" b="25513"/>
          <a:stretch>
            <a:fillRect/>
          </a:stretch>
        </p:blipFill>
        <p:spPr bwMode="auto">
          <a:xfrm>
            <a:off x="827584" y="3573016"/>
            <a:ext cx="63447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755576" y="2060848"/>
            <a:ext cx="7336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/>
              <a:t>Avers je přední strana mince. (líc)</a:t>
            </a:r>
          </a:p>
          <a:p>
            <a:pPr marL="342900" indent="-342900"/>
            <a:r>
              <a:rPr lang="cs-CZ" dirty="0" smtClean="0"/>
              <a:t>      Revers je zadní strana mince. (rub)</a:t>
            </a:r>
          </a:p>
          <a:p>
            <a:pPr marL="342900" indent="-342900">
              <a:buAutoNum type="arabicPeriod" startAt="2"/>
            </a:pPr>
            <a:r>
              <a:rPr lang="cs-CZ" dirty="0" smtClean="0"/>
              <a:t>b – duhovky, e - denár Boleslava I., a – denár Vratislava II., c – brakteát, </a:t>
            </a:r>
          </a:p>
          <a:p>
            <a:pPr marL="342900" indent="-342900"/>
            <a:r>
              <a:rPr lang="cs-CZ" dirty="0" smtClean="0"/>
              <a:t>      d – pražský groš</a:t>
            </a:r>
          </a:p>
          <a:p>
            <a:pPr marL="342900" indent="-342900"/>
            <a:r>
              <a:rPr lang="cs-CZ" dirty="0" smtClean="0"/>
              <a:t>3.   Kutná Hora – byla zde mincovna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449580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Hora Petr, Toulky českou minulostí 1, BONUS PRESS, 1993</a:t>
            </a:r>
          </a:p>
          <a:p>
            <a:r>
              <a:rPr lang="cs-CZ" sz="1800" dirty="0" smtClean="0"/>
              <a:t>http</a:t>
            </a:r>
            <a:r>
              <a:rPr lang="cs-CZ" sz="1800" dirty="0"/>
              <a:t>://cs.wikipedia.org/wiki/Den%C3%A1r</a:t>
            </a:r>
          </a:p>
          <a:p>
            <a:r>
              <a:rPr lang="cs-CZ" sz="1800" dirty="0" smtClean="0"/>
              <a:t>http</a:t>
            </a:r>
            <a:r>
              <a:rPr lang="cs-CZ" sz="1800" dirty="0"/>
              <a:t>://</a:t>
            </a:r>
            <a:r>
              <a:rPr lang="cs-CZ" sz="1800" dirty="0" smtClean="0"/>
              <a:t>cs.wikipedia.org/wiki/Avers</a:t>
            </a:r>
          </a:p>
          <a:p>
            <a:r>
              <a:rPr lang="cs-CZ" sz="1800" dirty="0" smtClean="0"/>
              <a:t>http://cs.wikipedia.org/wiki/Revers</a:t>
            </a:r>
            <a:endParaRPr lang="cs-CZ" sz="1800" dirty="0"/>
          </a:p>
          <a:p>
            <a:r>
              <a:rPr lang="cs-CZ" sz="1800" dirty="0"/>
              <a:t>http://cs.wikipedia.org/wiki/Brakte%C3%A1t</a:t>
            </a:r>
          </a:p>
          <a:p>
            <a:endParaRPr lang="cs-CZ" sz="1800" dirty="0"/>
          </a:p>
          <a:p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sz="1800" dirty="0" smtClean="0"/>
          </a:p>
          <a:p>
            <a:r>
              <a:rPr lang="cs-CZ" sz="1400" dirty="0" smtClean="0"/>
              <a:t>Všechny uveřejněné odkazy   [cit. 2012 – 09 - 20].  Dostupné pod licencí Public </a:t>
            </a:r>
            <a:r>
              <a:rPr lang="cs-CZ" sz="1400" dirty="0" err="1" smtClean="0"/>
              <a:t>domain</a:t>
            </a:r>
            <a:r>
              <a:rPr lang="cs-CZ" sz="1400" dirty="0" smtClean="0"/>
              <a:t> na WWW:</a:t>
            </a:r>
          </a:p>
          <a:p>
            <a:r>
              <a:rPr lang="cs-CZ" sz="1400" dirty="0" smtClean="0"/>
              <a:t>2. http://upload.wikimedia.org/wikipedia/commons/8/88/Boleslav1_denar.jpg</a:t>
            </a:r>
          </a:p>
          <a:p>
            <a:r>
              <a:rPr lang="cs-CZ" sz="1400" dirty="0" smtClean="0"/>
              <a:t>5. http://upload.wikimedia.org/wikipedia/commons/b/ba/Den%C3%A1r_Vratislav_II-A.jpg</a:t>
            </a:r>
          </a:p>
          <a:p>
            <a:r>
              <a:rPr lang="cs-CZ" sz="1400" dirty="0" smtClean="0"/>
              <a:t>6. http://upload.wikimedia.org/wikipedia/commons/8/84/Den%C3%A1r_Vratislav_II-B.jpg</a:t>
            </a:r>
          </a:p>
          <a:p>
            <a:r>
              <a:rPr lang="cs-CZ" sz="1400" dirty="0" smtClean="0"/>
              <a:t>7. http://upload.wikimedia.org/wikipedia/commons/a/ac/Denar_BorivojII.jpg</a:t>
            </a:r>
          </a:p>
          <a:p>
            <a:endParaRPr lang="cs-CZ" sz="1400" dirty="0" smtClean="0"/>
          </a:p>
          <a:p>
            <a:r>
              <a:rPr lang="cs-CZ" sz="1400" dirty="0" smtClean="0"/>
              <a:t>Všechny uveřejněné odkazy   [cit. 2012 </a:t>
            </a:r>
            <a:r>
              <a:rPr lang="cs-CZ" sz="1400" smtClean="0"/>
              <a:t>– 09 - 20].  </a:t>
            </a:r>
            <a:r>
              <a:rPr lang="cs-CZ" sz="1400" dirty="0" smtClean="0"/>
              <a:t>Dostupné pod licencí </a:t>
            </a:r>
            <a:r>
              <a:rPr lang="cs-CZ" sz="1400" dirty="0" err="1" smtClean="0"/>
              <a:t>Creative</a:t>
            </a:r>
            <a:r>
              <a:rPr lang="cs-CZ" sz="1400" dirty="0" smtClean="0"/>
              <a:t> </a:t>
            </a:r>
            <a:r>
              <a:rPr lang="cs-CZ" sz="1400" dirty="0" err="1" smtClean="0"/>
              <a:t>Commons</a:t>
            </a:r>
            <a:r>
              <a:rPr lang="cs-CZ" sz="1400" dirty="0" smtClean="0"/>
              <a:t> na WWW:</a:t>
            </a:r>
          </a:p>
          <a:p>
            <a:r>
              <a:rPr lang="cs-CZ" sz="1400" dirty="0" smtClean="0"/>
              <a:t>1. Wolfgang </a:t>
            </a:r>
            <a:r>
              <a:rPr lang="cs-CZ" sz="1400" dirty="0" err="1" smtClean="0"/>
              <a:t>Sauber</a:t>
            </a:r>
            <a:r>
              <a:rPr lang="cs-CZ" sz="1400" dirty="0" smtClean="0"/>
              <a:t>, http</a:t>
            </a:r>
            <a:r>
              <a:rPr lang="cs-CZ" sz="1400" dirty="0"/>
              <a:t>://upload.wikimedia.org/wikipedia/commons/thumb/9/90/KB_-_Kelten_Goldm%C3%BCnzen.jpg/300px-KB_-_</a:t>
            </a:r>
            <a:r>
              <a:rPr lang="cs-CZ" sz="1400" dirty="0" smtClean="0"/>
              <a:t>Kelten_Goldm%C3%BCnzen.jpg</a:t>
            </a:r>
            <a:endParaRPr lang="cs-CZ" sz="1400" dirty="0"/>
          </a:p>
          <a:p>
            <a:r>
              <a:rPr lang="cs-CZ" sz="1400" dirty="0" smtClean="0"/>
              <a:t>3. </a:t>
            </a:r>
            <a:r>
              <a:rPr lang="cs-CZ" sz="1400" dirty="0" err="1" smtClean="0"/>
              <a:t>Acoma</a:t>
            </a:r>
            <a:r>
              <a:rPr lang="cs-CZ" sz="1400" dirty="0" smtClean="0"/>
              <a:t>, http://upload.wikimedia.org/wikipedia/commons/5/52/Denar_Boleslav2_1.jpg</a:t>
            </a:r>
          </a:p>
          <a:p>
            <a:r>
              <a:rPr lang="cs-CZ" sz="1400" dirty="0" smtClean="0"/>
              <a:t>4. </a:t>
            </a:r>
            <a:r>
              <a:rPr lang="cs-CZ" sz="1400" dirty="0" err="1" smtClean="0"/>
              <a:t>Acoma</a:t>
            </a:r>
            <a:endParaRPr lang="cs-CZ" sz="1400" dirty="0" smtClean="0"/>
          </a:p>
          <a:p>
            <a:pPr>
              <a:buNone/>
            </a:pPr>
            <a:r>
              <a:rPr lang="cs-CZ" sz="1400" dirty="0" smtClean="0"/>
              <a:t>      http://upload.wikimedia.org/wikipedia/commons/5/5e/Denar_SobeslavI_3.jpg</a:t>
            </a:r>
          </a:p>
          <a:p>
            <a:r>
              <a:rPr lang="cs-CZ" sz="1400" dirty="0" err="1" smtClean="0"/>
              <a:t>Acoma</a:t>
            </a:r>
            <a:endParaRPr lang="cs-CZ" sz="1400" dirty="0" smtClean="0"/>
          </a:p>
          <a:p>
            <a:pPr>
              <a:buNone/>
            </a:pPr>
            <a:r>
              <a:rPr lang="cs-CZ" sz="1400" dirty="0" smtClean="0"/>
              <a:t>       8. http://upload.wikimedia.org/wikipedia/commons/0/00/Denar_Svatopluk3.jpg</a:t>
            </a:r>
          </a:p>
          <a:p>
            <a:r>
              <a:rPr lang="cs-CZ" sz="1400" dirty="0" err="1" smtClean="0"/>
              <a:t>Acoma</a:t>
            </a:r>
            <a:endParaRPr lang="cs-CZ" sz="1400" dirty="0" smtClean="0"/>
          </a:p>
          <a:p>
            <a:r>
              <a:rPr lang="cs-CZ" sz="1400" dirty="0" smtClean="0"/>
              <a:t>9. http://upload.wikimedia.org/wikipedia/commons/5/58/Denar_Bedrich.jpg</a:t>
            </a:r>
          </a:p>
          <a:p>
            <a:r>
              <a:rPr lang="cs-CZ" sz="1400" dirty="0" smtClean="0"/>
              <a:t>10. </a:t>
            </a:r>
            <a:r>
              <a:rPr lang="cs-CZ" sz="1400" dirty="0" err="1" smtClean="0"/>
              <a:t>Véljné</a:t>
            </a:r>
            <a:r>
              <a:rPr lang="cs-CZ" sz="1400" dirty="0" smtClean="0"/>
              <a:t> http://upload.wikimedia.org/wikipedia/commons/e/e9/Brakteat_Premysl_II.jpg</a:t>
            </a:r>
          </a:p>
          <a:p>
            <a:r>
              <a:rPr lang="cs-CZ" sz="1400" dirty="0" smtClean="0"/>
              <a:t>11. </a:t>
            </a:r>
            <a:r>
              <a:rPr lang="cs-CZ" sz="1400" dirty="0" err="1" smtClean="0"/>
              <a:t>Stehule</a:t>
            </a:r>
            <a:endParaRPr lang="cs-CZ" sz="1400" dirty="0" smtClean="0"/>
          </a:p>
          <a:p>
            <a:r>
              <a:rPr lang="cs-CZ" sz="1400" dirty="0" smtClean="0"/>
              <a:t>http://upload.wikimedia.org/wikipedia/commons/8/85/Pr_gros_vaclav2.jpg</a:t>
            </a:r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403648" y="2204864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Nejstarší mince na území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       Čech </a:t>
            </a:r>
            <a:r>
              <a:rPr lang="cs-CZ" b="1" dirty="0"/>
              <a:t>a Moravy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Keltské mince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První mince na našem území razili Keltové. </a:t>
            </a:r>
            <a:r>
              <a:rPr lang="cs-CZ" sz="2800" dirty="0" smtClean="0"/>
              <a:t>Keltské mince byly zlaté. Lidé </a:t>
            </a:r>
            <a:r>
              <a:rPr lang="cs-CZ" sz="2800" dirty="0"/>
              <a:t>je začali nazývat duhovky podle toho, že je nacházeli po dešti vyplavené na </a:t>
            </a:r>
            <a:r>
              <a:rPr lang="cs-CZ" sz="2800" dirty="0" smtClean="0"/>
              <a:t>polích, ty se třpytily na slunci </a:t>
            </a:r>
            <a:r>
              <a:rPr lang="cs-CZ" sz="2800" dirty="0"/>
              <a:t>a </a:t>
            </a:r>
            <a:r>
              <a:rPr lang="cs-CZ" sz="2800" dirty="0" smtClean="0"/>
              <a:t>lidé mysleli </a:t>
            </a:r>
            <a:r>
              <a:rPr lang="cs-CZ" sz="2800" dirty="0"/>
              <a:t>si, že </a:t>
            </a:r>
            <a:r>
              <a:rPr lang="cs-CZ" sz="2800" dirty="0" smtClean="0"/>
              <a:t>popadaly </a:t>
            </a:r>
            <a:r>
              <a:rPr lang="cs-CZ" sz="2800" dirty="0"/>
              <a:t>z duhy.</a:t>
            </a:r>
          </a:p>
          <a:p>
            <a:endParaRPr lang="cs-CZ" dirty="0"/>
          </a:p>
        </p:txBody>
      </p:sp>
      <p:pic>
        <p:nvPicPr>
          <p:cNvPr id="5" name="Obrázek 4" descr="http://upload.wikimedia.org/wikipedia/commons/thumb/9/90/KB_-_Kelten_Goldm%C3%BCnzen.jpg/300px-KB_-_Kelten_Goldm%C3%BCnz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933056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051720" y="5877272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Denáry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V 10. stol. začala na našem území ražba denárů. Název dostaly podle římských mincí, denárů, které byly poprvé raženy v 1. </a:t>
            </a:r>
            <a:r>
              <a:rPr lang="cs-CZ" sz="2800" dirty="0" err="1"/>
              <a:t>pol</a:t>
            </a:r>
            <a:r>
              <a:rPr lang="cs-CZ" sz="2800" dirty="0"/>
              <a:t>. 3. st. př.n.l. na území římské republiky. Název denár je dovozen z lat. </a:t>
            </a:r>
            <a:r>
              <a:rPr lang="cs-CZ" sz="2800" i="1" dirty="0" err="1"/>
              <a:t>denarius</a:t>
            </a:r>
            <a:r>
              <a:rPr lang="cs-CZ" sz="2800" dirty="0"/>
              <a:t> </a:t>
            </a:r>
            <a:r>
              <a:rPr lang="cs-CZ" sz="2800" dirty="0" err="1"/>
              <a:t>dena</a:t>
            </a:r>
            <a:r>
              <a:rPr lang="cs-CZ" sz="2800" dirty="0"/>
              <a:t> = deset, protože denár se dělil na deset měděných mincí – </a:t>
            </a:r>
            <a:r>
              <a:rPr lang="cs-CZ" sz="2800" dirty="0" err="1"/>
              <a:t>asů</a:t>
            </a:r>
            <a:r>
              <a:rPr lang="cs-CZ" sz="2800" dirty="0"/>
              <a:t>. Denáry začal v Čechách razit kníže Boleslav I. přibližně po r. 955. 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Stříbrný denár Boleslava I. </a:t>
            </a:r>
            <a:endParaRPr lang="cs-CZ" dirty="0"/>
          </a:p>
        </p:txBody>
      </p:sp>
      <p:pic>
        <p:nvPicPr>
          <p:cNvPr id="9" name="Picture 2" descr="Soubor:Boleslav1 dena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74889"/>
            <a:ext cx="3352831" cy="3386359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3131840" y="5877272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Obr.2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Přestože se začaly v Čechách v 10. st. razit peníze, nezačaly je používat všechny vrstvy společnosti, pouze </a:t>
            </a:r>
            <a:r>
              <a:rPr lang="cs-CZ" b="1" dirty="0">
                <a:solidFill>
                  <a:srgbClr val="C00000"/>
                </a:solidFill>
              </a:rPr>
              <a:t>bohatí příslušníci </a:t>
            </a:r>
            <a:r>
              <a:rPr lang="cs-CZ" dirty="0"/>
              <a:t>vyšších vrstev, kteří nakupovali </a:t>
            </a:r>
            <a:r>
              <a:rPr lang="cs-CZ" b="1" dirty="0">
                <a:solidFill>
                  <a:srgbClr val="C00000"/>
                </a:solidFill>
              </a:rPr>
              <a:t>luxusní a exotické zboží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od cizinců – drahé látky, koření, masti, voňavky, šperky, barviva, zbraně, sůl, mořské ryby. U chudých lidí převládal směnný obchod nebo na tržištích u nejvýznamnějších sídlišť funkci peněz plnily hedvábné šátky.</a:t>
            </a:r>
          </a:p>
          <a:p>
            <a:r>
              <a:rPr lang="cs-CZ" b="1" dirty="0">
                <a:solidFill>
                  <a:srgbClr val="C00000"/>
                </a:solidFill>
              </a:rPr>
              <a:t>Motivy</a:t>
            </a:r>
            <a:r>
              <a:rPr lang="cs-CZ" dirty="0"/>
              <a:t> na denárech se měnily. Byl to </a:t>
            </a:r>
            <a:r>
              <a:rPr lang="cs-CZ" b="1" dirty="0">
                <a:solidFill>
                  <a:srgbClr val="C00000"/>
                </a:solidFill>
              </a:rPr>
              <a:t>portrét knížete, který minci razil, kříž, motiv ruky Boží, mečů, kotvy hlavy Krista, od </a:t>
            </a:r>
            <a:r>
              <a:rPr lang="cs-CZ" b="1" dirty="0" err="1">
                <a:solidFill>
                  <a:srgbClr val="C00000"/>
                </a:solidFill>
              </a:rPr>
              <a:t>poč</a:t>
            </a:r>
            <a:r>
              <a:rPr lang="cs-CZ" b="1" dirty="0">
                <a:solidFill>
                  <a:srgbClr val="C00000"/>
                </a:solidFill>
              </a:rPr>
              <a:t>. 11. </a:t>
            </a:r>
            <a:r>
              <a:rPr lang="cs-CZ" b="1" dirty="0" err="1">
                <a:solidFill>
                  <a:srgbClr val="C00000"/>
                </a:solidFill>
              </a:rPr>
              <a:t>st</a:t>
            </a:r>
            <a:r>
              <a:rPr lang="cs-CZ" b="1" dirty="0">
                <a:solidFill>
                  <a:srgbClr val="C00000"/>
                </a:solidFill>
              </a:rPr>
              <a:t> i portrét knížete Václava</a:t>
            </a:r>
            <a:r>
              <a:rPr lang="cs-CZ" dirty="0"/>
              <a:t>. Na mincích se objevovaly i jména knížat (BOLESLAV DVX – kníže Boleslav) a mincoven (PRAGA CIVITAS – město Praha), a také jména mincmistrů (OMERIZ).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Denár Boleslava II.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 descr="Soubor:Denar Boleslav2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2628900" cy="2505076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1331640" y="4869160"/>
            <a:ext cx="720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3 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Denár Soběslava  </a:t>
            </a:r>
            <a:r>
              <a:rPr lang="cs-CZ" b="1" dirty="0" err="1" smtClean="0"/>
              <a:t>Slavníkovce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Své mince – denáry, si razili také mocní </a:t>
            </a:r>
            <a:r>
              <a:rPr lang="cs-CZ" dirty="0" err="1"/>
              <a:t>Slavníkovci</a:t>
            </a:r>
            <a:r>
              <a:rPr lang="cs-CZ" dirty="0"/>
              <a:t>, kteří vlastnili území na severovýchodě a východě Čech. Rod </a:t>
            </a:r>
            <a:r>
              <a:rPr lang="cs-CZ" dirty="0" err="1"/>
              <a:t>Slavníkovců</a:t>
            </a:r>
            <a:r>
              <a:rPr lang="cs-CZ" dirty="0"/>
              <a:t> byl vyvražděn Přemyslovci v r. 995.</a:t>
            </a:r>
          </a:p>
          <a:p>
            <a:endParaRPr lang="cs-CZ" dirty="0"/>
          </a:p>
        </p:txBody>
      </p:sp>
      <p:pic>
        <p:nvPicPr>
          <p:cNvPr id="10242" name="Picture 2" descr="Soubor:Denar SobeslavI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45024"/>
            <a:ext cx="1933575" cy="1781176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3275856" y="5517232"/>
            <a:ext cx="720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53400" cy="869950"/>
          </a:xfrm>
        </p:spPr>
        <p:txBody>
          <a:bodyPr>
            <a:normAutofit/>
          </a:bodyPr>
          <a:lstStyle/>
          <a:p>
            <a:r>
              <a:rPr lang="cs-CZ" dirty="0" smtClean="0"/>
              <a:t>Denár Vratislava II.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cs-CZ" b="0" dirty="0" smtClean="0"/>
              <a:t>Avers – přední (lícová) strana mince</a:t>
            </a:r>
            <a:endParaRPr lang="cs-CZ" b="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cs-CZ" b="0" dirty="0" smtClean="0"/>
              <a:t>Revers – zadní (rubová) strana mince</a:t>
            </a:r>
            <a:endParaRPr lang="cs-CZ" b="0" dirty="0"/>
          </a:p>
        </p:txBody>
      </p:sp>
      <p:pic>
        <p:nvPicPr>
          <p:cNvPr id="11" name="Obrázek 10" descr="http://upload.wikimedia.org/wikipedia/commons/thumb/8/84/Den%C3%A1r_Vratislav_II-B.jpg/220px-Den%C3%A1r_Vratislav_II-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924944"/>
            <a:ext cx="24482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Zástupný symbol pro obsah 11" descr="http://upload.wikimedia.org/wikipedia/commons/thumb/b/ba/Den%C3%A1r_Vratislav_II-A.jpg/220px-Den%C3%A1r_Vratislav_II-A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700" y="2832100"/>
            <a:ext cx="2794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élník 12"/>
          <p:cNvSpPr/>
          <p:nvPr/>
        </p:nvSpPr>
        <p:spPr>
          <a:xfrm>
            <a:off x="5508104" y="5661248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187624" y="5733256"/>
            <a:ext cx="7200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Obr.5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429</TotalTime>
  <Words>589</Words>
  <Application>Microsoft Office PowerPoint</Application>
  <PresentationFormat>Předvádění na obrazovce (4:3)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Medián</vt:lpstr>
      <vt:lpstr>Snímek 1</vt:lpstr>
      <vt:lpstr>Nejstarší mince na území         Čech a Moravy </vt:lpstr>
      <vt:lpstr>Keltské mince</vt:lpstr>
      <vt:lpstr>Denáry</vt:lpstr>
      <vt:lpstr>Stříbrný denár Boleslava I. </vt:lpstr>
      <vt:lpstr>Snímek 6</vt:lpstr>
      <vt:lpstr>Denár Boleslava II.  </vt:lpstr>
      <vt:lpstr>Denár Soběslava  Slavníkovce </vt:lpstr>
      <vt:lpstr>Denár Vratislava II.</vt:lpstr>
      <vt:lpstr>Denáry Bořivoje II. a Svatopluka</vt:lpstr>
      <vt:lpstr>Denár Bedřicha</vt:lpstr>
      <vt:lpstr>Brakteáty</vt:lpstr>
      <vt:lpstr>Konec denárů a brakteátů na našem území, pražský groš </vt:lpstr>
      <vt:lpstr>Úkoly:</vt:lpstr>
      <vt:lpstr>2. Seřaď mince od nejstarších k nejmladším:</vt:lpstr>
      <vt:lpstr>3. Vylušti křížovku:</vt:lpstr>
      <vt:lpstr>Řešení:</vt:lpstr>
      <vt:lpstr>Zdroje:</vt:lpstr>
      <vt:lpstr>Obrázky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Nejstarší mince na území Čech a Moravy </dc:title>
  <dc:creator>PC13082010</dc:creator>
  <cp:lastModifiedBy>PC13082010</cp:lastModifiedBy>
  <cp:revision>133</cp:revision>
  <dcterms:created xsi:type="dcterms:W3CDTF">2012-08-07T16:00:12Z</dcterms:created>
  <dcterms:modified xsi:type="dcterms:W3CDTF">2013-06-02T20:24:50Z</dcterms:modified>
</cp:coreProperties>
</file>