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64" r:id="rId6"/>
    <p:sldId id="267" r:id="rId7"/>
    <p:sldId id="265" r:id="rId8"/>
    <p:sldId id="266" r:id="rId9"/>
    <p:sldId id="258" r:id="rId10"/>
    <p:sldId id="259" r:id="rId11"/>
    <p:sldId id="263" r:id="rId12"/>
    <p:sldId id="260" r:id="rId13"/>
    <p:sldId id="261" r:id="rId14"/>
    <p:sldId id="262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84519-0E91-44C1-87CE-D5900A72A96B}" type="datetimeFigureOut">
              <a:rPr lang="cs-CZ" smtClean="0"/>
              <a:pPr/>
              <a:t>30.5.2013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D5B9-07EA-4479-A5C8-ECA70ACAED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47864" y="1556792"/>
            <a:ext cx="2909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VY_32_Inovace_ICT2.4_3-52 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483768" y="1988840"/>
          <a:ext cx="4448114" cy="4758358"/>
        </p:xfrm>
        <a:graphic>
          <a:graphicData uri="http://schemas.openxmlformats.org/drawingml/2006/table">
            <a:tbl>
              <a:tblPr/>
              <a:tblGrid>
                <a:gridCol w="2224057"/>
                <a:gridCol w="2224057"/>
              </a:tblGrid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latin typeface="Times New Roman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Žák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se seznámí s e složením obyvatel středověkého města a se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středověkými domy městského patriciátu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Autor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Mgr. Valerie Káňová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  Čeština 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Očekávaný výstup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charakterizuje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složení obyvatel středověkého města,  objasní souvislost mezi jejich </a:t>
                      </a:r>
                      <a:r>
                        <a:rPr lang="cs-CZ" sz="900" baseline="0" smtClean="0">
                          <a:latin typeface="Times New Roman"/>
                          <a:ea typeface="Times New Roman"/>
                          <a:cs typeface="Times New Roman"/>
                        </a:rPr>
                        <a:t>postavením  a </a:t>
                      </a:r>
                      <a:r>
                        <a:rPr lang="cs-CZ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majetkovými poměry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- žádné –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 dirty="0" smtClean="0">
                          <a:latin typeface="Calibri"/>
                          <a:ea typeface="Calibri"/>
                          <a:cs typeface="Times New Roman"/>
                        </a:rPr>
                        <a:t>Měšťané, patriciát, šlechta, duchovenstvo, tovaryši, učni, chudina, Židé</a:t>
                      </a: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Calibri"/>
                          <a:cs typeface="Times New Roman"/>
                        </a:rPr>
                        <a:t>Výklad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Žák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základní vzdělávání – druhý stupeň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Typická věková skupina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ea typeface="Times New Roman"/>
                          <a:cs typeface="Times New Roman"/>
                        </a:rPr>
                        <a:t>12 - 15 let / 7. ročník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>
                          <a:latin typeface="Times New Roman"/>
                          <a:ea typeface="Times New Roman"/>
                          <a:cs typeface="Times New Roman"/>
                        </a:rPr>
                        <a:t>Celková velikost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999 </a:t>
                      </a:r>
                      <a:r>
                        <a:rPr lang="cs-CZ" sz="900" dirty="0">
                          <a:latin typeface="Times New Roman"/>
                          <a:ea typeface="Times New Roman"/>
                          <a:cs typeface="Times New Roman"/>
                        </a:rPr>
                        <a:t>kB – soubor .</a:t>
                      </a:r>
                      <a:r>
                        <a:rPr lang="cs-CZ" sz="900" dirty="0" err="1">
                          <a:latin typeface="Times New Roman"/>
                          <a:ea typeface="Times New Roman"/>
                          <a:cs typeface="Times New Roman"/>
                        </a:rPr>
                        <a:t>doc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50" marR="6950" marT="6950" marB="69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5316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632"/>
            <a:ext cx="6081712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b="1" i="1" dirty="0" smtClean="0"/>
              <a:t>3. skupina</a:t>
            </a:r>
          </a:p>
          <a:p>
            <a:r>
              <a:rPr lang="cs-CZ" dirty="0" smtClean="0"/>
              <a:t>Duchovenstvo, šlechta</a:t>
            </a:r>
          </a:p>
          <a:p>
            <a:r>
              <a:rPr lang="cs-CZ" dirty="0" smtClean="0"/>
              <a:t>I když žili ve městech, řídili se zvláštními právními předpisy.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5380672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Týnský chrám v Praze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/>
              <a:t>Obr. 6</a:t>
            </a:r>
          </a:p>
          <a:p>
            <a:endParaRPr lang="cs-CZ" dirty="0"/>
          </a:p>
        </p:txBody>
      </p:sp>
      <p:pic>
        <p:nvPicPr>
          <p:cNvPr id="24578" name="Picture 2" descr="Soubor:Kostel Matky Bozi pred Tyne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317748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Zvláštní uzavřenou skupinou ve městech byli Židé, vyhoštění na okraj společnosti. </a:t>
            </a:r>
            <a:endParaRPr lang="cs-CZ" dirty="0"/>
          </a:p>
        </p:txBody>
      </p:sp>
      <p:pic>
        <p:nvPicPr>
          <p:cNvPr id="4" name="Obrázek 3" descr="Soubor:Star of David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429000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971600" y="3861048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obr. 7</a:t>
            </a:r>
            <a:endParaRPr lang="cs-CZ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Židé v Praze</a:t>
            </a:r>
            <a:endParaRPr lang="cs-CZ" dirty="0"/>
          </a:p>
        </p:txBody>
      </p:sp>
      <p:pic>
        <p:nvPicPr>
          <p:cNvPr id="4" name="Zástupný symbol pro obsah 3" descr="Soubor:Praha Jewish Cemetery 2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5400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971600" y="5301208"/>
            <a:ext cx="29473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Starý židovský hřbitov v Praze</a:t>
            </a:r>
          </a:p>
          <a:p>
            <a:r>
              <a:rPr lang="cs-CZ" dirty="0" smtClean="0"/>
              <a:t> </a:t>
            </a:r>
            <a:r>
              <a:rPr lang="cs-CZ" sz="1200" dirty="0" smtClean="0"/>
              <a:t>obr. 8</a:t>
            </a:r>
            <a:endParaRPr lang="cs-CZ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Staronová synagoga v Praze</a:t>
            </a:r>
            <a:endParaRPr lang="cs-CZ" dirty="0"/>
          </a:p>
        </p:txBody>
      </p:sp>
      <p:pic>
        <p:nvPicPr>
          <p:cNvPr id="4" name="Picture 2" descr="Soubor:V10p158001 Prag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181350" cy="39147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148064" y="544522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10</a:t>
            </a:r>
            <a:endParaRPr lang="cs-CZ" sz="12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Soubor:Praha Staronova Synag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896710" cy="324036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83568" y="5301208"/>
            <a:ext cx="571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obr. 9 </a:t>
            </a:r>
            <a:endParaRPr lang="cs-CZ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dirty="0" smtClean="0"/>
              <a:t>Z. Beneš: Dějiny středověku a prvního století raného novověku, Praha 2001</a:t>
            </a:r>
          </a:p>
          <a:p>
            <a:r>
              <a:rPr lang="cs-CZ" dirty="0" smtClean="0"/>
              <a:t>http://en.wikipedia.org/wiki/Medieval_art </a:t>
            </a:r>
          </a:p>
          <a:p>
            <a:endParaRPr lang="cs-CZ" dirty="0" smtClean="0"/>
          </a:p>
          <a:p>
            <a:r>
              <a:rPr lang="cs-CZ" dirty="0" smtClean="0"/>
              <a:t>Obrázky:</a:t>
            </a:r>
          </a:p>
          <a:p>
            <a:r>
              <a:rPr lang="cs-CZ" dirty="0" smtClean="0"/>
              <a:t>Všechny uveřejněné odkazy   [cit. </a:t>
            </a:r>
            <a:r>
              <a:rPr lang="cs-CZ" smtClean="0"/>
              <a:t>2012 </a:t>
            </a:r>
            <a:r>
              <a:rPr lang="cs-CZ" dirty="0" smtClean="0"/>
              <a:t>– 08 - 10].  Dostupné pod licencí Public </a:t>
            </a:r>
            <a:r>
              <a:rPr lang="cs-CZ" dirty="0" err="1" smtClean="0"/>
              <a:t>domain</a:t>
            </a:r>
            <a:r>
              <a:rPr lang="cs-CZ" dirty="0" smtClean="0"/>
              <a:t> na WWW:</a:t>
            </a:r>
          </a:p>
          <a:p>
            <a:r>
              <a:rPr lang="cs-CZ" dirty="0" smtClean="0"/>
              <a:t>1.  &lt; http://upload.wikimedia.org/wikipedia/commons/thumb/d/d9/Lorenzetti_amb.effect2.jpg/800px-Lorenzetti_amb.effect2.jpg &gt;.</a:t>
            </a:r>
          </a:p>
          <a:p>
            <a:r>
              <a:rPr lang="cs-CZ" dirty="0" smtClean="0"/>
              <a:t>7.  &lt; http://upload.wikimedia.org/wikipedia/commons/thumb/4/49/Star_of_David.svg/260px-Star_of_David.svg.png &gt;.</a:t>
            </a:r>
          </a:p>
          <a:p>
            <a:r>
              <a:rPr lang="cs-CZ" dirty="0" smtClean="0"/>
              <a:t>10. &lt; http://upload.wikimedia.org/wikipedia/commons/7/73/V10p158001_Prague.jpg &gt;.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Všechny uveřejněné odkazy   [cit. 2012 – 08 - 10].  Dostupné pod licencí </a:t>
            </a:r>
            <a:r>
              <a:rPr lang="cs-CZ" dirty="0" err="1" smtClean="0"/>
              <a:t>Creative</a:t>
            </a:r>
            <a:r>
              <a:rPr lang="cs-CZ" dirty="0" smtClean="0"/>
              <a:t> </a:t>
            </a:r>
            <a:r>
              <a:rPr lang="cs-CZ" dirty="0" err="1" smtClean="0"/>
              <a:t>Commons</a:t>
            </a:r>
            <a:r>
              <a:rPr lang="cs-CZ" dirty="0" smtClean="0"/>
              <a:t> na WWW:</a:t>
            </a:r>
          </a:p>
          <a:p>
            <a:r>
              <a:rPr lang="cs-CZ" dirty="0" smtClean="0"/>
              <a:t>2. &lt; </a:t>
            </a:r>
            <a:r>
              <a:rPr lang="cs-CZ" dirty="0" err="1" smtClean="0"/>
              <a:t>Sokoljan</a:t>
            </a:r>
            <a:r>
              <a:rPr lang="cs-CZ" dirty="0" smtClean="0"/>
              <a:t>,   http://upload.wikimedia.org/wikipedia/commons/thumb/6/68/Praha_Old_Town_sq_U_zvonu_CIMG0089.JPG/449px-Praha_Old_Town_sq_U_zvonu_CIMG0089.JPG&gt;.</a:t>
            </a:r>
          </a:p>
          <a:p>
            <a:r>
              <a:rPr lang="cs-CZ" dirty="0" smtClean="0"/>
              <a:t>3. &lt; </a:t>
            </a:r>
            <a:r>
              <a:rPr lang="cs-CZ" dirty="0" err="1" smtClean="0"/>
              <a:t>Jerzy</a:t>
            </a:r>
            <a:r>
              <a:rPr lang="cs-CZ" dirty="0" smtClean="0"/>
              <a:t> </a:t>
            </a:r>
            <a:r>
              <a:rPr lang="cs-CZ" dirty="0" err="1" smtClean="0"/>
              <a:t>Strzelecki</a:t>
            </a:r>
            <a:r>
              <a:rPr lang="cs-CZ" dirty="0" smtClean="0"/>
              <a:t>, http://upload.wikimedia.org/wikipedia/commons/thumb/b/b2/KUTNA_HORA_%28js%29_14.jpg/444px-KUTNA_HORA_%28js%29_14.jpg &gt;. </a:t>
            </a:r>
          </a:p>
          <a:p>
            <a:r>
              <a:rPr lang="cs-CZ" dirty="0" smtClean="0"/>
              <a:t>4. &lt; </a:t>
            </a:r>
            <a:r>
              <a:rPr lang="cs-CZ" dirty="0" err="1" smtClean="0"/>
              <a:t>Sokoljan</a:t>
            </a:r>
            <a:r>
              <a:rPr lang="cs-CZ" dirty="0" smtClean="0"/>
              <a:t>, http://upload.wikimedia.org/wikipedia/commons/thumb/f/f8/Rennes_pl_Ch-Jacquet_DSCN1770.jpg/799px-Rennes_pl_Ch-Jacquet_DSCN1770.jpg &gt;.</a:t>
            </a:r>
          </a:p>
          <a:p>
            <a:r>
              <a:rPr lang="cs-CZ" dirty="0" smtClean="0"/>
              <a:t>5. &lt; </a:t>
            </a:r>
            <a:r>
              <a:rPr lang="cs-CZ" dirty="0" err="1" smtClean="0"/>
              <a:t>Sokoljan</a:t>
            </a:r>
            <a:r>
              <a:rPr lang="cs-CZ" dirty="0" smtClean="0"/>
              <a:t>, http://upload.wikimedia.org/wikipedia/commons/thumb/9/91/LUB_domy_DSCN4138.jpg/789px-LUB_domy_DSCN4138.jpg &gt;.</a:t>
            </a:r>
          </a:p>
          <a:p>
            <a:r>
              <a:rPr lang="cs-CZ" dirty="0" smtClean="0"/>
              <a:t>6. &lt; </a:t>
            </a:r>
            <a:r>
              <a:rPr lang="cs-CZ" dirty="0" err="1" smtClean="0"/>
              <a:t>Ladar</a:t>
            </a:r>
            <a:r>
              <a:rPr lang="cs-CZ" dirty="0" smtClean="0"/>
              <a:t>, http://upload.wikimedia.org/wikipedia/commons/thumb/5/5f/Kostel_Matky_Bozi_pred_Tynem3.jpg/472px-Kostel_Matky_Bozi_pred_Tynem3.jpg &gt;.</a:t>
            </a:r>
          </a:p>
          <a:p>
            <a:r>
              <a:rPr lang="cs-CZ" dirty="0" smtClean="0"/>
              <a:t>8 . &lt; </a:t>
            </a:r>
            <a:r>
              <a:rPr lang="cs-CZ" dirty="0" err="1" smtClean="0"/>
              <a:t>Andreas</a:t>
            </a:r>
            <a:r>
              <a:rPr lang="cs-CZ" dirty="0" smtClean="0"/>
              <a:t> </a:t>
            </a:r>
            <a:r>
              <a:rPr lang="cs-CZ" dirty="0" err="1" smtClean="0"/>
              <a:t>Praefcke</a:t>
            </a:r>
            <a:r>
              <a:rPr lang="cs-CZ" dirty="0" smtClean="0"/>
              <a:t>, http://upload.wikimedia.org/wikipedia/commons/thumb/f/ff/Praha_Jewish_Cemetery_2003.jpg/800px-Praha_Jewish_Cemetery_2003.jpg &gt;.</a:t>
            </a:r>
          </a:p>
          <a:p>
            <a:r>
              <a:rPr lang="cs-CZ" dirty="0" smtClean="0"/>
              <a:t>9. &lt; </a:t>
            </a:r>
            <a:r>
              <a:rPr lang="cs-CZ" dirty="0" err="1" smtClean="0"/>
              <a:t>Andreas</a:t>
            </a:r>
            <a:r>
              <a:rPr lang="cs-CZ" dirty="0" smtClean="0"/>
              <a:t> </a:t>
            </a:r>
            <a:r>
              <a:rPr lang="cs-CZ" dirty="0" err="1" smtClean="0"/>
              <a:t>Praefcke</a:t>
            </a:r>
            <a:r>
              <a:rPr lang="cs-CZ" dirty="0" smtClean="0"/>
              <a:t>, http://upload.wikimedia.org/wikipedia/commons/4/4b/Praha_Staronova_Synagoga.jpg &gt;.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Obyvatelé středověkých měst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Účinky dobré vlády - freska ze Sieny r.1338</a:t>
            </a:r>
            <a:endParaRPr lang="cs-CZ" dirty="0"/>
          </a:p>
        </p:txBody>
      </p:sp>
      <p:pic>
        <p:nvPicPr>
          <p:cNvPr id="4" name="Zástupný symbol pro obsah 3" descr="Soubor: Lorenzetti amb.effect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15616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Rozdělení obyvatel měst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Obyvatelé měst byli sociálně rozděleni do 3 základních skupin podle toho, jaká měli práva:</a:t>
            </a:r>
          </a:p>
          <a:p>
            <a:r>
              <a:rPr lang="cs-CZ" sz="4000" b="1" i="1" dirty="0" smtClean="0"/>
              <a:t>1. skupina </a:t>
            </a:r>
          </a:p>
          <a:p>
            <a:r>
              <a:rPr lang="cs-CZ" dirty="0" smtClean="0"/>
              <a:t>Měšťané – měli plná městská práva</a:t>
            </a:r>
          </a:p>
          <a:p>
            <a:r>
              <a:rPr lang="cs-CZ" dirty="0"/>
              <a:t>k</a:t>
            </a:r>
            <a:r>
              <a:rPr lang="cs-CZ" dirty="0" smtClean="0"/>
              <a:t>upci,kramáři,řemeslníci</a:t>
            </a:r>
          </a:p>
          <a:p>
            <a:r>
              <a:rPr lang="cs-CZ" dirty="0" smtClean="0"/>
              <a:t>Zasedali v městské radě</a:t>
            </a:r>
          </a:p>
          <a:p>
            <a:r>
              <a:rPr lang="cs-CZ" dirty="0" smtClean="0"/>
              <a:t>Tvořili nejvyšší a nejbohatší vrstvu obyvatelstva = </a:t>
            </a:r>
            <a:r>
              <a:rPr lang="cs-CZ" i="1" dirty="0" smtClean="0"/>
              <a:t>patriciát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Dům u kamenného zvonu v Praze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Zástupný symbol pro obsah 3" descr="Soubor:Praha Old Town sq U zvonu CIMG008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3392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572000" y="3284984"/>
            <a:ext cx="457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Gotický dům, </a:t>
            </a:r>
          </a:p>
          <a:p>
            <a:r>
              <a:rPr lang="cs-CZ" dirty="0" smtClean="0"/>
              <a:t>stojí na Staroměstském náměstí.</a:t>
            </a:r>
          </a:p>
          <a:p>
            <a:endParaRPr lang="cs-CZ" dirty="0" smtClean="0"/>
          </a:p>
          <a:p>
            <a:r>
              <a:rPr lang="cs-CZ" sz="1200" dirty="0" smtClean="0"/>
              <a:t>obr.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Kamenný dům v Kutné Hoře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Pozdně gotický dům. </a:t>
            </a:r>
            <a:endParaRPr lang="cs-CZ" sz="2000" dirty="0"/>
          </a:p>
        </p:txBody>
      </p:sp>
      <p:pic>
        <p:nvPicPr>
          <p:cNvPr id="1026" name="Picture 2" descr="Soubor:KUTNA HORA (js) 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98" y="1600200"/>
            <a:ext cx="3354804" cy="4525963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355976" y="50131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3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Staré domy v </a:t>
            </a:r>
            <a:r>
              <a:rPr lang="cs-CZ" dirty="0" err="1" smtClean="0"/>
              <a:t>Rennesi</a:t>
            </a:r>
            <a:r>
              <a:rPr lang="cs-CZ" dirty="0" smtClean="0"/>
              <a:t> (ve Francii)</a:t>
            </a:r>
            <a:endParaRPr lang="cs-CZ" dirty="0"/>
          </a:p>
        </p:txBody>
      </p:sp>
      <p:pic>
        <p:nvPicPr>
          <p:cNvPr id="4" name="Zástupný symbol pro obsah 3" descr="Soubor:Rennes pl Ch-Jacquet DSCN17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896544" cy="3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763688" y="4941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4</a:t>
            </a:r>
            <a:endParaRPr lang="cs-CZ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Gotické domy v Lübecku</a:t>
            </a:r>
            <a:endParaRPr lang="cs-CZ" dirty="0"/>
          </a:p>
        </p:txBody>
      </p:sp>
      <p:pic>
        <p:nvPicPr>
          <p:cNvPr id="5" name="Zástupný symbol pro obsah 4" descr="Soubor:LUB domy DSCN4138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0386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9411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obr. 5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b="1" i="1" dirty="0" smtClean="0"/>
              <a:t>2. skupina </a:t>
            </a:r>
          </a:p>
          <a:p>
            <a:r>
              <a:rPr lang="cs-CZ" dirty="0" smtClean="0"/>
              <a:t>tovaryši, učni</a:t>
            </a:r>
          </a:p>
          <a:p>
            <a:r>
              <a:rPr lang="cs-CZ" dirty="0"/>
              <a:t>v</a:t>
            </a:r>
            <a:r>
              <a:rPr lang="cs-CZ" dirty="0" smtClean="0"/>
              <a:t>ojáci</a:t>
            </a:r>
          </a:p>
          <a:p>
            <a:r>
              <a:rPr lang="cs-CZ" dirty="0"/>
              <a:t>s</a:t>
            </a:r>
            <a:r>
              <a:rPr lang="cs-CZ" dirty="0" smtClean="0"/>
              <a:t>loužící a námezdně pracující lidé</a:t>
            </a:r>
          </a:p>
          <a:p>
            <a:r>
              <a:rPr lang="cs-CZ" dirty="0"/>
              <a:t>c</a:t>
            </a:r>
            <a:r>
              <a:rPr lang="cs-CZ" dirty="0" smtClean="0"/>
              <a:t>hudina, žebráci, nemocní</a:t>
            </a:r>
          </a:p>
          <a:p>
            <a:r>
              <a:rPr lang="cs-CZ" dirty="0"/>
              <a:t>n</a:t>
            </a:r>
            <a:r>
              <a:rPr lang="cs-CZ" dirty="0" smtClean="0"/>
              <a:t>evlastnili domy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441</Words>
  <Application>Microsoft Office PowerPoint</Application>
  <PresentationFormat>Předvádění na obrazovce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Obyvatelé středověkých měst</vt:lpstr>
      <vt:lpstr>Účinky dobré vlády - freska ze Sieny r.1338</vt:lpstr>
      <vt:lpstr>Rozdělení obyvatel měst</vt:lpstr>
      <vt:lpstr>Dům u kamenného zvonu v Praze </vt:lpstr>
      <vt:lpstr>Kamenný dům v Kutné Hoře</vt:lpstr>
      <vt:lpstr>Staré domy v Rennesi (ve Francii)</vt:lpstr>
      <vt:lpstr>Gotické domy v Lübecku</vt:lpstr>
      <vt:lpstr>Snímek 9</vt:lpstr>
      <vt:lpstr>Snímek 10</vt:lpstr>
      <vt:lpstr>Týnský chrám v Praze</vt:lpstr>
      <vt:lpstr>Židé</vt:lpstr>
      <vt:lpstr>Židé v Praze</vt:lpstr>
      <vt:lpstr>Staronová synagoga v Praze</vt:lpstr>
      <vt:lpstr>Zdroje: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Obyvatelé středověkých měst</dc:title>
  <dc:creator>PC13082010</dc:creator>
  <cp:lastModifiedBy>PC13082010</cp:lastModifiedBy>
  <cp:revision>69</cp:revision>
  <dcterms:created xsi:type="dcterms:W3CDTF">2012-12-30T20:13:00Z</dcterms:created>
  <dcterms:modified xsi:type="dcterms:W3CDTF">2013-05-30T20:47:00Z</dcterms:modified>
</cp:coreProperties>
</file>