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66" r:id="rId5"/>
    <p:sldId id="265" r:id="rId6"/>
    <p:sldId id="267" r:id="rId7"/>
    <p:sldId id="260" r:id="rId8"/>
    <p:sldId id="264" r:id="rId9"/>
    <p:sldId id="263" r:id="rId10"/>
    <p:sldId id="259" r:id="rId11"/>
    <p:sldId id="261" r:id="rId12"/>
    <p:sldId id="262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A201-539A-4BAD-A76F-84BB2765D709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0FE3-0544-4700-8B94-8A145B6A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411760" y="2060848"/>
          <a:ext cx="4448114" cy="4634629"/>
        </p:xfrm>
        <a:graphic>
          <a:graphicData uri="http://schemas.openxmlformats.org/drawingml/2006/table">
            <a:tbl>
              <a:tblPr/>
              <a:tblGrid>
                <a:gridCol w="2224057"/>
                <a:gridCol w="2224057"/>
              </a:tblGrid>
              <a:tr h="805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Times New Roman"/>
                          <a:ea typeface="Times New Roman"/>
                          <a:cs typeface="Times New Roman"/>
                        </a:rPr>
                        <a:t>Anotace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Žák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se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blíže seznámí s  podobou středověkých měst v našich zemích  i v dalších evropských zemích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Autor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Mgr. Valerie Káňová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Jazyk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 Čeština 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Očekávaný výstup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charakterizuje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vzhled středověkého města a účel jednotlivých staveb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Speciální vzdělávací potřeby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- žádné –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Klíčová slova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 smtClean="0">
                          <a:latin typeface="Calibri"/>
                          <a:ea typeface="Calibri"/>
                          <a:cs typeface="Times New Roman"/>
                        </a:rPr>
                        <a:t>Náměstí, radnice, farní kostel, ulice, hradby, pevnostní město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učebního materiálu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Prezentace</a:t>
                      </a: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interaktivity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Výklad 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Cílová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Žák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Stupeň a typ vzdělávání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základní vzdělávání – druhý stupeň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Typická věková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12 - 15 let / 7. ročník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Celková velikost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1232 </a:t>
                      </a: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kB – soubor .</a:t>
                      </a:r>
                      <a:r>
                        <a:rPr lang="cs-CZ" sz="900" dirty="0" err="1">
                          <a:latin typeface="Times New Roman"/>
                          <a:ea typeface="Times New Roman"/>
                          <a:cs typeface="Times New Roman"/>
                        </a:rPr>
                        <a:t>doc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35896" y="1772816"/>
            <a:ext cx="20034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/>
              <a:t>VY_32_Inovace_ICT2.4_3-51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Lübeck - Holštýnská brána </a:t>
            </a:r>
            <a:endParaRPr lang="cs-CZ" dirty="0"/>
          </a:p>
        </p:txBody>
      </p:sp>
      <p:pic>
        <p:nvPicPr>
          <p:cNvPr id="1026" name="Picture 2" descr="Soubor:Lübeck Holsten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760640" cy="432048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763688" y="5805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o</a:t>
            </a:r>
            <a:r>
              <a:rPr lang="cs-CZ" sz="1200" dirty="0" smtClean="0"/>
              <a:t>br. 5</a:t>
            </a:r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Carcassonne</a:t>
            </a:r>
            <a:endParaRPr lang="cs-CZ" dirty="0"/>
          </a:p>
        </p:txBody>
      </p:sp>
      <p:pic>
        <p:nvPicPr>
          <p:cNvPr id="17410" name="Picture 2" descr="Soubor:Carcassonne JP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412567" cy="46410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403648" y="6211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o</a:t>
            </a:r>
            <a:r>
              <a:rPr lang="cs-CZ" sz="1200" dirty="0" smtClean="0"/>
              <a:t>br. 6</a:t>
            </a:r>
            <a:endParaRPr lang="cs-CZ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Carcassonne</a:t>
            </a:r>
            <a:r>
              <a:rPr lang="cs-CZ" dirty="0" smtClean="0"/>
              <a:t> - středověké pevnostní město ve Francii</a:t>
            </a:r>
            <a:endParaRPr lang="cs-CZ" dirty="0"/>
          </a:p>
        </p:txBody>
      </p:sp>
      <p:pic>
        <p:nvPicPr>
          <p:cNvPr id="18434" name="Picture 2" descr="Soubor:Carcassonne-vig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20000" cy="435292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27584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o</a:t>
            </a:r>
            <a:r>
              <a:rPr lang="cs-CZ" sz="1200" dirty="0" smtClean="0"/>
              <a:t>br. 7</a:t>
            </a:r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000" dirty="0" smtClean="0"/>
              <a:t>Z. Beneš: Dějiny středověku a prvního století raného novověku, Praha 2001</a:t>
            </a:r>
          </a:p>
          <a:p>
            <a:endParaRPr lang="cs-CZ" sz="2000" dirty="0" smtClean="0"/>
          </a:p>
          <a:p>
            <a:r>
              <a:rPr lang="cs-CZ" sz="2000" b="1" dirty="0" smtClean="0"/>
              <a:t>Obrázky:</a:t>
            </a:r>
          </a:p>
          <a:p>
            <a:r>
              <a:rPr lang="cs-CZ" sz="2000" dirty="0"/>
              <a:t>Všechny uveřejněné odkazy   [cit. </a:t>
            </a:r>
            <a:r>
              <a:rPr lang="cs-CZ" sz="2000" dirty="0" smtClean="0"/>
              <a:t>2012 </a:t>
            </a:r>
            <a:r>
              <a:rPr lang="cs-CZ" sz="2000" dirty="0"/>
              <a:t>– </a:t>
            </a:r>
            <a:r>
              <a:rPr lang="cs-CZ" sz="2000" dirty="0" smtClean="0"/>
              <a:t>08 - 06].  </a:t>
            </a:r>
            <a:r>
              <a:rPr lang="cs-CZ" sz="2000" dirty="0"/>
              <a:t>Dostupné pod licencí Public </a:t>
            </a:r>
            <a:r>
              <a:rPr lang="cs-CZ" sz="2000" dirty="0" err="1"/>
              <a:t>domain</a:t>
            </a:r>
            <a:r>
              <a:rPr lang="cs-CZ" sz="2000" dirty="0"/>
              <a:t> na WWW:</a:t>
            </a:r>
            <a:endParaRPr lang="cs-CZ" sz="2000" dirty="0" smtClean="0"/>
          </a:p>
          <a:p>
            <a:r>
              <a:rPr lang="cs-CZ" sz="2000" dirty="0" smtClean="0"/>
              <a:t>1. &lt; http://upload.wikimedia.org/wikipedia/commons/8/8b/Lubeka_kolorowa_litografia_ksi%C4%85%C5%BCkowa_XIVw.jpg  &gt;.</a:t>
            </a:r>
          </a:p>
          <a:p>
            <a:r>
              <a:rPr lang="cs-CZ" sz="2000" dirty="0" smtClean="0"/>
              <a:t>7. &lt; http://upload.wikimedia.org/wikipedia/commons/thumb/c/c5/Carcassonne-vignes.jpg/800px-Carcassonne-vignes.jpg &gt;.</a:t>
            </a:r>
          </a:p>
          <a:p>
            <a:endParaRPr lang="cs-CZ" sz="2000" dirty="0" smtClean="0"/>
          </a:p>
          <a:p>
            <a:r>
              <a:rPr lang="cs-CZ" sz="2000" dirty="0"/>
              <a:t>Všechny uveřejněné odkazy   [cit. </a:t>
            </a:r>
            <a:r>
              <a:rPr lang="cs-CZ" sz="2000" dirty="0" smtClean="0"/>
              <a:t>2012 </a:t>
            </a:r>
            <a:r>
              <a:rPr lang="cs-CZ" sz="2000"/>
              <a:t>– </a:t>
            </a:r>
            <a:r>
              <a:rPr lang="cs-CZ" sz="2000" smtClean="0"/>
              <a:t>08 - </a:t>
            </a:r>
            <a:r>
              <a:rPr lang="cs-CZ" sz="2000" dirty="0" smtClean="0"/>
              <a:t>06].  </a:t>
            </a:r>
            <a:r>
              <a:rPr lang="cs-CZ" sz="2000" dirty="0"/>
              <a:t>Dostupné pod licencí </a:t>
            </a:r>
            <a:r>
              <a:rPr lang="cs-CZ" sz="2000" dirty="0" err="1"/>
              <a:t>Creative</a:t>
            </a:r>
            <a:r>
              <a:rPr lang="cs-CZ" sz="2000" dirty="0"/>
              <a:t> </a:t>
            </a:r>
            <a:r>
              <a:rPr lang="cs-CZ" sz="2000" dirty="0" err="1"/>
              <a:t>Commons</a:t>
            </a:r>
            <a:r>
              <a:rPr lang="cs-CZ" sz="2000" dirty="0"/>
              <a:t> na WWW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2. &lt; </a:t>
            </a:r>
            <a:r>
              <a:rPr lang="cs-CZ" sz="2000" dirty="0" err="1" smtClean="0"/>
              <a:t>Estec</a:t>
            </a:r>
            <a:r>
              <a:rPr lang="cs-CZ" sz="2000" dirty="0" smtClean="0"/>
              <a:t> </a:t>
            </a:r>
            <a:r>
              <a:rPr lang="cs-CZ" sz="2000" dirty="0" err="1" smtClean="0"/>
              <a:t>GmbH</a:t>
            </a:r>
            <a:r>
              <a:rPr lang="cs-CZ" sz="2000" dirty="0" smtClean="0"/>
              <a:t>, </a:t>
            </a:r>
            <a:r>
              <a:rPr lang="cs-CZ" sz="2000" dirty="0" err="1" smtClean="0"/>
              <a:t>Billig</a:t>
            </a:r>
            <a:r>
              <a:rPr lang="cs-CZ" sz="2000" dirty="0" smtClean="0"/>
              <a:t> Hotel in </a:t>
            </a:r>
            <a:r>
              <a:rPr lang="cs-CZ" sz="2000" dirty="0" err="1" smtClean="0"/>
              <a:t>Prag</a:t>
            </a:r>
            <a:r>
              <a:rPr lang="cs-CZ" sz="2000" dirty="0" smtClean="0"/>
              <a:t>    http://upload.wikimedia.org/wikipedia/commons/thumb/6/63/Prague_old_town_square_panorama.jpg/800px-Prague_old_town_square_panorama.jpg</a:t>
            </a:r>
            <a:r>
              <a:rPr lang="cs-CZ" sz="2000" dirty="0"/>
              <a:t> </a:t>
            </a:r>
            <a:r>
              <a:rPr lang="cs-CZ" sz="2000" dirty="0" smtClean="0"/>
              <a:t>&gt;.</a:t>
            </a:r>
          </a:p>
          <a:p>
            <a:r>
              <a:rPr lang="cs-CZ" sz="2000" dirty="0" smtClean="0"/>
              <a:t>3. &lt; </a:t>
            </a:r>
            <a:r>
              <a:rPr lang="cs-CZ" sz="2000" dirty="0" err="1" smtClean="0"/>
              <a:t>Ladar</a:t>
            </a:r>
            <a:r>
              <a:rPr lang="cs-CZ" sz="2000" dirty="0" smtClean="0"/>
              <a:t> http://upload.wikimedia.org/wikipedia/commons/thumb/5/5f/Kostel_Matky_Bozi_pred_Tynem3.jpg/472px-Kostel_Matky_Bozi_pred_Tynem3.jpg &gt;.</a:t>
            </a:r>
          </a:p>
          <a:p>
            <a:r>
              <a:rPr lang="cs-CZ" sz="2000" dirty="0" smtClean="0"/>
              <a:t>4. &lt; </a:t>
            </a:r>
            <a:r>
              <a:rPr lang="cs-CZ" sz="2000" dirty="0" err="1" smtClean="0"/>
              <a:t>Giorgio</a:t>
            </a:r>
            <a:r>
              <a:rPr lang="cs-CZ" sz="2000" dirty="0" smtClean="0"/>
              <a:t> </a:t>
            </a:r>
            <a:r>
              <a:rPr lang="cs-CZ" sz="2000" dirty="0" err="1" smtClean="0"/>
              <a:t>Gonnella</a:t>
            </a:r>
            <a:r>
              <a:rPr lang="cs-CZ" sz="2000" dirty="0" smtClean="0"/>
              <a:t>  http://upload.wikimedia.org/wikipedia/commons/thumb/7/79/Cheb-main_square.JPG/766px-Cheb-main_square.JPG &gt;.</a:t>
            </a:r>
          </a:p>
          <a:p>
            <a:r>
              <a:rPr lang="cs-CZ" sz="2000" dirty="0" smtClean="0"/>
              <a:t>5. &lt; </a:t>
            </a:r>
            <a:r>
              <a:rPr lang="cs-CZ" sz="2000" dirty="0" err="1" smtClean="0"/>
              <a:t>Jorges</a:t>
            </a:r>
            <a:r>
              <a:rPr lang="cs-CZ" sz="2000" dirty="0" smtClean="0"/>
              <a:t>, http://upload.wikimedia.org/wikipedia/commons/thumb/e/ed/L%C3%BCbeck_Holstentor.jpg/120px-L%C3%BCbeck_Holstentor.jpg &gt;.</a:t>
            </a:r>
          </a:p>
          <a:p>
            <a:r>
              <a:rPr lang="cs-CZ" sz="2000" dirty="0" smtClean="0"/>
              <a:t>6. &lt; Jean - </a:t>
            </a:r>
            <a:r>
              <a:rPr lang="cs-CZ" sz="2000" dirty="0" err="1" smtClean="0"/>
              <a:t>Pol</a:t>
            </a:r>
            <a:r>
              <a:rPr lang="cs-CZ" sz="2000" dirty="0" smtClean="0"/>
              <a:t> GRANDMONT http://upload.wikimedia.org/wikipedia/commons/thumb/c/c6/Carcassonne_JPG01.jpg/800px-Carcassonne_JPG01.jpg &gt;.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Středověké město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Středověké město Lübeck  </a:t>
            </a:r>
            <a:r>
              <a:rPr lang="cs-CZ" sz="3200" dirty="0" smtClean="0"/>
              <a:t>r. 1572</a:t>
            </a:r>
            <a:endParaRPr lang="cs-CZ" sz="3200" dirty="0"/>
          </a:p>
        </p:txBody>
      </p:sp>
      <p:pic>
        <p:nvPicPr>
          <p:cNvPr id="4" name="Zástupný symbol pro obsah 3" descr="Soubor:Lubeka kolorowa litografia ksi&amp;aogon;&amp;zdot;kowa XIV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9208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95536" y="5661248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Vzhled středověkého města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Nejstarší středověká města: dřevěné domy, stavělo se bez urbanistického plánu </a:t>
            </a:r>
          </a:p>
          <a:p>
            <a:r>
              <a:rPr lang="cs-CZ" dirty="0" smtClean="0"/>
              <a:t>Od 12. stol.: města se budovala podle jednotného plánu</a:t>
            </a:r>
          </a:p>
          <a:p>
            <a:r>
              <a:rPr lang="cs-CZ" dirty="0" smtClean="0"/>
              <a:t>Centrem města tržiště – náměstí, na náměstí sídlo městské správy – radnice</a:t>
            </a:r>
          </a:p>
          <a:p>
            <a:r>
              <a:rPr lang="cs-CZ" dirty="0" smtClean="0"/>
              <a:t>V blízkosti náměstí hlavní farní kostel se hřbitovem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smtClean="0"/>
              <a:t>Kolem náměstí pravidelná síť hlavních a vedlejších ulic</a:t>
            </a:r>
          </a:p>
          <a:p>
            <a:r>
              <a:rPr lang="cs-CZ" dirty="0" smtClean="0"/>
              <a:t>Městské hradby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Počet obyvatel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Většina evropských měst měla jen necelé 3 tisíce obyvatel</a:t>
            </a:r>
          </a:p>
          <a:p>
            <a:r>
              <a:rPr lang="cs-CZ" dirty="0" smtClean="0"/>
              <a:t>Málo měst v Evropě mělo více než 10 000 obyvatel </a:t>
            </a:r>
          </a:p>
          <a:p>
            <a:r>
              <a:rPr lang="cs-CZ" dirty="0" smtClean="0"/>
              <a:t>Jen čtyři evropská města měla nad 100 000 obyvatel Benátky, Milán, Janov, Florencie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Praha - Staroměstské náměstí, Staroměstská radnice</a:t>
            </a:r>
            <a:endParaRPr lang="cs-CZ" dirty="0"/>
          </a:p>
        </p:txBody>
      </p:sp>
      <p:pic>
        <p:nvPicPr>
          <p:cNvPr id="16386" name="Picture 2" descr="Soubor:Prague old town square 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67871" cy="436423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619672" y="6093296"/>
            <a:ext cx="3870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o</a:t>
            </a:r>
            <a:r>
              <a:rPr lang="cs-CZ" sz="1200" dirty="0" smtClean="0"/>
              <a:t>br. 2</a:t>
            </a:r>
            <a:endParaRPr lang="cs-CZ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farní kostel Starého města</a:t>
            </a:r>
            <a:endParaRPr lang="cs-CZ" dirty="0"/>
          </a:p>
        </p:txBody>
      </p:sp>
      <p:pic>
        <p:nvPicPr>
          <p:cNvPr id="20482" name="Picture 2" descr="Soubor:Kostel Matky Bozi pred Tyne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487688" cy="442611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427984" y="53732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o</a:t>
            </a:r>
            <a:r>
              <a:rPr lang="cs-CZ" sz="1200" dirty="0" smtClean="0"/>
              <a:t>br. 3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Cheb - náměstí</a:t>
            </a:r>
            <a:endParaRPr lang="cs-CZ" dirty="0"/>
          </a:p>
        </p:txBody>
      </p:sp>
      <p:pic>
        <p:nvPicPr>
          <p:cNvPr id="19458" name="Picture 2" descr="Soubor:Cheb-main 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040560" cy="394164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195736" y="56612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obr. 4</a:t>
            </a:r>
            <a:endParaRPr lang="cs-CZ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373</Words>
  <Application>Microsoft Office PowerPoint</Application>
  <PresentationFormat>Předvádění na obrazovce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Středověké město</vt:lpstr>
      <vt:lpstr>Středověké město Lübeck  r. 1572</vt:lpstr>
      <vt:lpstr>Vzhled středověkého města</vt:lpstr>
      <vt:lpstr>Snímek 5</vt:lpstr>
      <vt:lpstr>Počet obyvatel </vt:lpstr>
      <vt:lpstr>Praha - Staroměstské náměstí, Staroměstská radnice</vt:lpstr>
      <vt:lpstr>Hlavní farní kostel Starého města</vt:lpstr>
      <vt:lpstr>Cheb - náměstí</vt:lpstr>
      <vt:lpstr>Lübeck - Holštýnská brána </vt:lpstr>
      <vt:lpstr>Carcassonne</vt:lpstr>
      <vt:lpstr>Carcassonne - středověké pevnostní město ve Francii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PC13082010</dc:creator>
  <cp:lastModifiedBy>PC13082010</cp:lastModifiedBy>
  <cp:revision>60</cp:revision>
  <dcterms:created xsi:type="dcterms:W3CDTF">2013-01-01T16:21:39Z</dcterms:created>
  <dcterms:modified xsi:type="dcterms:W3CDTF">2013-05-30T20:46:40Z</dcterms:modified>
</cp:coreProperties>
</file>